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3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17" r:id="rId1"/>
    <p:sldMasterId id="2147483732" r:id="rId2"/>
    <p:sldMasterId id="2147483755" r:id="rId3"/>
    <p:sldMasterId id="2147483763" r:id="rId4"/>
  </p:sldMasterIdLst>
  <p:notesMasterIdLst>
    <p:notesMasterId r:id="rId26"/>
  </p:notesMasterIdLst>
  <p:handoutMasterIdLst>
    <p:handoutMasterId r:id="rId27"/>
  </p:handoutMasterIdLst>
  <p:sldIdLst>
    <p:sldId id="513" r:id="rId5"/>
    <p:sldId id="496" r:id="rId6"/>
    <p:sldId id="518" r:id="rId7"/>
    <p:sldId id="519" r:id="rId8"/>
    <p:sldId id="520" r:id="rId9"/>
    <p:sldId id="498" r:id="rId10"/>
    <p:sldId id="517" r:id="rId11"/>
    <p:sldId id="514" r:id="rId12"/>
    <p:sldId id="507" r:id="rId13"/>
    <p:sldId id="500" r:id="rId14"/>
    <p:sldId id="521" r:id="rId15"/>
    <p:sldId id="501" r:id="rId16"/>
    <p:sldId id="522" r:id="rId17"/>
    <p:sldId id="515" r:id="rId18"/>
    <p:sldId id="509" r:id="rId19"/>
    <p:sldId id="510" r:id="rId20"/>
    <p:sldId id="523" r:id="rId21"/>
    <p:sldId id="524" r:id="rId22"/>
    <p:sldId id="511" r:id="rId23"/>
    <p:sldId id="525" r:id="rId24"/>
    <p:sldId id="526" r:id="rId25"/>
  </p:sldIdLst>
  <p:sldSz cx="12192000" cy="6858000"/>
  <p:notesSz cx="6797675" cy="9926638"/>
  <p:custDataLst>
    <p:tags r:id="rId28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etra Tempelaere" initials="PT" lastIdx="2" clrIdx="0">
    <p:extLst>
      <p:ext uri="{19B8F6BF-5375-455C-9EA6-DF929625EA0E}">
        <p15:presenceInfo xmlns:p15="http://schemas.microsoft.com/office/powerpoint/2012/main" userId="S-1-5-21-137981764-1709787988-231145771-84694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B5D99"/>
    <a:srgbClr val="003399"/>
    <a:srgbClr val="CCCCFF"/>
    <a:srgbClr val="99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89046" autoAdjust="0"/>
  </p:normalViewPr>
  <p:slideViewPr>
    <p:cSldViewPr snapToGrid="0">
      <p:cViewPr varScale="1">
        <p:scale>
          <a:sx n="77" d="100"/>
          <a:sy n="77" d="100"/>
        </p:scale>
        <p:origin x="864" y="53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2165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ags" Target="tags/tag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handoutMaster" Target="handoutMasters/handoutMaster1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400" cy="4968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49689" y="1"/>
            <a:ext cx="2946400" cy="4968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A6BC30-8F1A-44F6-B401-74FD30DD0515}" type="datetimeFigureOut">
              <a:rPr lang="nl-BE" smtClean="0"/>
              <a:t>15/01/2020</a:t>
            </a:fld>
            <a:endParaRPr lang="nl-BE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49689" y="9429750"/>
            <a:ext cx="2946400" cy="49688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6EDB3D-245D-4ECD-97D5-784608ED6518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832886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39B127-8A3D-4674-A57F-E1BCA97A0A37}" type="datetimeFigureOut">
              <a:rPr lang="nl-BE" smtClean="0"/>
              <a:t>15/01/2020</a:t>
            </a:fld>
            <a:endParaRPr lang="nl-BE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425450" y="1243013"/>
            <a:ext cx="5946775" cy="3346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BE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79768" y="4777195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1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50444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7C2553-BB0F-45D4-A33B-BCF3D24FD9D7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1844695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1/15/2020</a:t>
            </a:fld>
            <a:endParaRPr lang="en-US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92858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1/15/2020</a:t>
            </a:fld>
            <a:endParaRPr lang="en-US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21591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1/15/2020</a:t>
            </a:fld>
            <a:endParaRPr lang="en-US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20132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  <a:p>
            <a:pPr lvl="2"/>
            <a:r>
              <a:rPr lang="nl-BE"/>
              <a:t>Third level</a:t>
            </a:r>
          </a:p>
          <a:p>
            <a:pPr lvl="3"/>
            <a:r>
              <a:rPr lang="nl-BE"/>
              <a:t>Fourth level</a:t>
            </a:r>
          </a:p>
          <a:p>
            <a:pPr lvl="4"/>
            <a:r>
              <a:rPr lang="nl-BE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3272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3557588"/>
            <a:ext cx="10363200" cy="1362075"/>
          </a:xfrm>
        </p:spPr>
        <p:txBody>
          <a:bodyPr anchor="t"/>
          <a:lstStyle>
            <a:lvl1pPr algn="l">
              <a:defRPr sz="4000" b="1" cap="none"/>
            </a:lvl1pPr>
          </a:lstStyle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057401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BE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256798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  <a:p>
            <a:pPr lvl="2"/>
            <a:r>
              <a:rPr lang="nl-BE"/>
              <a:t>Third level</a:t>
            </a:r>
          </a:p>
          <a:p>
            <a:pPr lvl="3"/>
            <a:r>
              <a:rPr lang="nl-BE"/>
              <a:t>Fourth level</a:t>
            </a:r>
          </a:p>
          <a:p>
            <a:pPr lvl="4"/>
            <a:r>
              <a:rPr lang="nl-BE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0"/>
            <a:ext cx="5384800" cy="381000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  <a:p>
            <a:pPr lvl="2"/>
            <a:r>
              <a:rPr lang="nl-BE"/>
              <a:t>Third level</a:t>
            </a:r>
          </a:p>
          <a:p>
            <a:pPr lvl="3"/>
            <a:r>
              <a:rPr lang="nl-BE"/>
              <a:t>Fourth level</a:t>
            </a:r>
          </a:p>
          <a:p>
            <a:pPr lvl="4"/>
            <a:r>
              <a:rPr lang="nl-BE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4824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BE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6"/>
            <a:ext cx="5386917" cy="3235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  <a:p>
            <a:pPr lvl="2"/>
            <a:r>
              <a:rPr lang="nl-BE"/>
              <a:t>Third level</a:t>
            </a:r>
          </a:p>
          <a:p>
            <a:pPr lvl="3"/>
            <a:r>
              <a:rPr lang="nl-BE"/>
              <a:t>Fourth level</a:t>
            </a:r>
          </a:p>
          <a:p>
            <a:pPr lvl="4"/>
            <a:r>
              <a:rPr lang="nl-BE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BE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6"/>
            <a:ext cx="5389033" cy="3235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  <a:p>
            <a:pPr lvl="2"/>
            <a:r>
              <a:rPr lang="nl-BE"/>
              <a:t>Third level</a:t>
            </a:r>
          </a:p>
          <a:p>
            <a:pPr lvl="3"/>
            <a:r>
              <a:rPr lang="nl-BE"/>
              <a:t>Fourth level</a:t>
            </a:r>
          </a:p>
          <a:p>
            <a:pPr lvl="4"/>
            <a:r>
              <a:rPr lang="nl-BE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1865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590961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1591683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2133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  <a:p>
            <a:pPr lvl="2"/>
            <a:r>
              <a:rPr lang="nl-BE"/>
              <a:t>Third level</a:t>
            </a:r>
          </a:p>
          <a:p>
            <a:pPr lvl="3"/>
            <a:r>
              <a:rPr lang="nl-BE"/>
              <a:t>Fourth level</a:t>
            </a:r>
          </a:p>
          <a:p>
            <a:pPr lvl="4"/>
            <a:r>
              <a:rPr lang="nl-BE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0513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BE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2087118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  <a:p>
            <a:pPr lvl="2"/>
            <a:r>
              <a:rPr lang="nl-BE"/>
              <a:t>Third level</a:t>
            </a:r>
          </a:p>
          <a:p>
            <a:pPr lvl="3"/>
            <a:r>
              <a:rPr lang="nl-BE"/>
              <a:t>Fourth level</a:t>
            </a:r>
          </a:p>
          <a:p>
            <a:pPr lvl="4"/>
            <a:r>
              <a:rPr lang="nl-BE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8421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fgeronde rechthoek 6"/>
          <p:cNvSpPr/>
          <p:nvPr userDrawn="1"/>
        </p:nvSpPr>
        <p:spPr>
          <a:xfrm>
            <a:off x="-153909" y="262189"/>
            <a:ext cx="8610600" cy="1041149"/>
          </a:xfrm>
          <a:prstGeom prst="roundRect">
            <a:avLst/>
          </a:prstGeom>
          <a:solidFill>
            <a:srgbClr val="1B5D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nl-BE" sz="4400" b="0" dirty="0">
              <a:ln>
                <a:solidFill>
                  <a:schemeClr val="bg1"/>
                </a:solidFill>
              </a:ln>
              <a:solidFill>
                <a:schemeClr val="bg1"/>
              </a:solidFill>
              <a:latin typeface="+mn-lt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13923" y="443032"/>
            <a:ext cx="9346949" cy="829932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95404" y="1793624"/>
            <a:ext cx="10515600" cy="4351338"/>
          </a:xfrm>
        </p:spPr>
        <p:txBody>
          <a:bodyPr/>
          <a:lstStyle/>
          <a:p>
            <a:pPr lvl="0"/>
            <a:r>
              <a:rPr lang="en-US" noProof="0" dirty="0" err="1"/>
              <a:t>Klik</a:t>
            </a:r>
            <a:r>
              <a:rPr lang="en-US" noProof="0" dirty="0"/>
              <a:t> om de </a:t>
            </a:r>
            <a:r>
              <a:rPr lang="en-US" noProof="0" dirty="0" err="1"/>
              <a:t>modelstijlen</a:t>
            </a:r>
            <a:r>
              <a:rPr lang="en-US" noProof="0" dirty="0"/>
              <a:t> </a:t>
            </a:r>
            <a:r>
              <a:rPr lang="en-US" noProof="0" dirty="0" err="1"/>
              <a:t>te</a:t>
            </a:r>
            <a:r>
              <a:rPr lang="en-US" noProof="0" dirty="0"/>
              <a:t> </a:t>
            </a:r>
            <a:r>
              <a:rPr lang="en-US" noProof="0" dirty="0" err="1"/>
              <a:t>bewerken</a:t>
            </a:r>
            <a:endParaRPr lang="en-US" noProof="0" dirty="0"/>
          </a:p>
          <a:p>
            <a:pPr lvl="1"/>
            <a:r>
              <a:rPr lang="en-US" noProof="0" dirty="0" err="1"/>
              <a:t>Tweede</a:t>
            </a:r>
            <a:r>
              <a:rPr lang="en-US" noProof="0" dirty="0"/>
              <a:t> </a:t>
            </a:r>
            <a:r>
              <a:rPr lang="en-US" noProof="0" dirty="0" err="1"/>
              <a:t>niveau</a:t>
            </a:r>
            <a:endParaRPr lang="en-US" noProof="0" dirty="0"/>
          </a:p>
          <a:p>
            <a:pPr lvl="2"/>
            <a:r>
              <a:rPr lang="en-US" noProof="0" dirty="0" err="1"/>
              <a:t>Derde</a:t>
            </a:r>
            <a:r>
              <a:rPr lang="en-US" noProof="0" dirty="0"/>
              <a:t> </a:t>
            </a:r>
            <a:r>
              <a:rPr lang="en-US" noProof="0" dirty="0" err="1"/>
              <a:t>niveau</a:t>
            </a:r>
            <a:endParaRPr lang="en-US" noProof="0" dirty="0"/>
          </a:p>
          <a:p>
            <a:pPr lvl="3"/>
            <a:r>
              <a:rPr lang="en-US" noProof="0" dirty="0" err="1"/>
              <a:t>Vierde</a:t>
            </a:r>
            <a:r>
              <a:rPr lang="en-US" noProof="0" dirty="0"/>
              <a:t> </a:t>
            </a:r>
            <a:r>
              <a:rPr lang="en-US" noProof="0" dirty="0" err="1"/>
              <a:t>niveau</a:t>
            </a:r>
            <a:endParaRPr lang="en-US" noProof="0" dirty="0"/>
          </a:p>
          <a:p>
            <a:pPr lvl="4"/>
            <a:r>
              <a:rPr lang="en-US" noProof="0" dirty="0" err="1"/>
              <a:t>Vijfde</a:t>
            </a:r>
            <a:r>
              <a:rPr lang="en-US" noProof="0" dirty="0"/>
              <a:t> </a:t>
            </a:r>
            <a:r>
              <a:rPr lang="en-US" noProof="0" dirty="0" err="1"/>
              <a:t>niveau</a:t>
            </a:r>
            <a:endParaRPr lang="en-US" noProof="0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1/15/2020</a:t>
            </a:fld>
            <a:endParaRPr lang="en-US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588603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3557588"/>
            <a:ext cx="10363200" cy="1362075"/>
          </a:xfrm>
        </p:spPr>
        <p:txBody>
          <a:bodyPr anchor="t"/>
          <a:lstStyle>
            <a:lvl1pPr algn="l">
              <a:defRPr sz="4000" b="1" cap="none"/>
            </a:lvl1pPr>
          </a:lstStyle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057401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BE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3327740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  <a:p>
            <a:pPr lvl="2"/>
            <a:r>
              <a:rPr lang="nl-BE"/>
              <a:t>Third level</a:t>
            </a:r>
          </a:p>
          <a:p>
            <a:pPr lvl="3"/>
            <a:r>
              <a:rPr lang="nl-BE"/>
              <a:t>Fourth level</a:t>
            </a:r>
          </a:p>
          <a:p>
            <a:pPr lvl="4"/>
            <a:r>
              <a:rPr lang="nl-BE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0"/>
            <a:ext cx="5384800" cy="381000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  <a:p>
            <a:pPr lvl="2"/>
            <a:r>
              <a:rPr lang="nl-BE"/>
              <a:t>Third level</a:t>
            </a:r>
          </a:p>
          <a:p>
            <a:pPr lvl="3"/>
            <a:r>
              <a:rPr lang="nl-BE"/>
              <a:t>Fourth level</a:t>
            </a:r>
          </a:p>
          <a:p>
            <a:pPr lvl="4"/>
            <a:r>
              <a:rPr lang="nl-BE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262786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BE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6"/>
            <a:ext cx="5386917" cy="3235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  <a:p>
            <a:pPr lvl="2"/>
            <a:r>
              <a:rPr lang="nl-BE"/>
              <a:t>Third level</a:t>
            </a:r>
          </a:p>
          <a:p>
            <a:pPr lvl="3"/>
            <a:r>
              <a:rPr lang="nl-BE"/>
              <a:t>Fourth level</a:t>
            </a:r>
          </a:p>
          <a:p>
            <a:pPr lvl="4"/>
            <a:r>
              <a:rPr lang="nl-BE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BE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6"/>
            <a:ext cx="5389033" cy="3235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  <a:p>
            <a:pPr lvl="2"/>
            <a:r>
              <a:rPr lang="nl-BE"/>
              <a:t>Third level</a:t>
            </a:r>
          </a:p>
          <a:p>
            <a:pPr lvl="3"/>
            <a:r>
              <a:rPr lang="nl-BE"/>
              <a:t>Fourth level</a:t>
            </a:r>
          </a:p>
          <a:p>
            <a:pPr lvl="4"/>
            <a:r>
              <a:rPr lang="nl-BE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116283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96410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5297079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2133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  <a:p>
            <a:pPr lvl="2"/>
            <a:r>
              <a:rPr lang="nl-BE"/>
              <a:t>Third level</a:t>
            </a:r>
          </a:p>
          <a:p>
            <a:pPr lvl="3"/>
            <a:r>
              <a:rPr lang="nl-BE"/>
              <a:t>Fourth level</a:t>
            </a:r>
          </a:p>
          <a:p>
            <a:pPr lvl="4"/>
            <a:r>
              <a:rPr lang="nl-BE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0513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BE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8866062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1/15/2020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061110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fgeronde rechthoek 6"/>
          <p:cNvSpPr/>
          <p:nvPr userDrawn="1"/>
        </p:nvSpPr>
        <p:spPr>
          <a:xfrm>
            <a:off x="-153909" y="262189"/>
            <a:ext cx="8610600" cy="1041149"/>
          </a:xfrm>
          <a:prstGeom prst="roundRect">
            <a:avLst/>
          </a:prstGeom>
          <a:solidFill>
            <a:srgbClr val="1B5D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nl-BE" sz="4400" dirty="0">
              <a:solidFill>
                <a:prstClr val="white"/>
              </a:solidFill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123" y="424347"/>
            <a:ext cx="9346949" cy="829932"/>
          </a:xfrm>
        </p:spPr>
        <p:txBody>
          <a:bodyPr/>
          <a:lstStyle>
            <a:lvl1pPr>
              <a:defRPr b="0">
                <a:solidFill>
                  <a:schemeClr val="bg1"/>
                </a:solidFill>
                <a:latin typeface="+mn-lt"/>
              </a:defRPr>
            </a:lvl1pPr>
          </a:lstStyle>
          <a:p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 hasCustomPrompt="1"/>
          </p:nvPr>
        </p:nvSpPr>
        <p:spPr>
          <a:xfrm>
            <a:off x="259506" y="1909169"/>
            <a:ext cx="10515600" cy="4351338"/>
          </a:xfrm>
        </p:spPr>
        <p:txBody>
          <a:bodyPr/>
          <a:lstStyle>
            <a:lvl1pPr marL="228600" indent="-228600">
              <a:buClr>
                <a:srgbClr val="544A3B"/>
              </a:buClr>
              <a:buFont typeface="Calibri" panose="020F0502020204030204" pitchFamily="34" charset="0"/>
              <a:buChar char="‒"/>
              <a:defRPr>
                <a:solidFill>
                  <a:srgbClr val="544A3B"/>
                </a:solidFill>
                <a:latin typeface="+mn-lt"/>
              </a:defRPr>
            </a:lvl1pPr>
            <a:lvl2pPr>
              <a:defRPr>
                <a:solidFill>
                  <a:srgbClr val="544A3B"/>
                </a:solidFill>
                <a:latin typeface="+mn-lt"/>
              </a:defRPr>
            </a:lvl2pPr>
            <a:lvl3pPr>
              <a:defRPr>
                <a:solidFill>
                  <a:srgbClr val="544A3B"/>
                </a:solidFill>
                <a:latin typeface="+mn-lt"/>
              </a:defRPr>
            </a:lvl3pPr>
            <a:lvl4pPr>
              <a:defRPr>
                <a:solidFill>
                  <a:srgbClr val="544A3B"/>
                </a:solidFill>
                <a:latin typeface="+mn-lt"/>
              </a:defRPr>
            </a:lvl4pPr>
            <a:lvl5pPr>
              <a:defRPr>
                <a:solidFill>
                  <a:srgbClr val="544A3B"/>
                </a:solidFill>
                <a:latin typeface="+mn-lt"/>
              </a:defRPr>
            </a:lvl5pPr>
          </a:lstStyle>
          <a:p>
            <a:pPr lvl="0"/>
            <a:r>
              <a:rPr lang="nl-NL" dirty="0"/>
              <a:t> </a:t>
            </a:r>
            <a:r>
              <a:rPr lang="en-US" noProof="0" dirty="0" err="1"/>
              <a:t>Klik</a:t>
            </a:r>
            <a:r>
              <a:rPr lang="en-US" noProof="0" dirty="0"/>
              <a:t> om de </a:t>
            </a:r>
            <a:r>
              <a:rPr lang="en-US" noProof="0" dirty="0" err="1"/>
              <a:t>modelstijlen</a:t>
            </a:r>
            <a:r>
              <a:rPr lang="en-US" noProof="0" dirty="0"/>
              <a:t> </a:t>
            </a:r>
            <a:r>
              <a:rPr lang="en-US" noProof="0" dirty="0" err="1"/>
              <a:t>te</a:t>
            </a:r>
            <a:r>
              <a:rPr lang="en-US" noProof="0" dirty="0"/>
              <a:t> </a:t>
            </a:r>
            <a:r>
              <a:rPr lang="en-US" noProof="0" dirty="0" err="1"/>
              <a:t>bewerken</a:t>
            </a:r>
            <a:endParaRPr lang="en-US" noProof="0" dirty="0"/>
          </a:p>
          <a:p>
            <a:pPr lvl="1"/>
            <a:r>
              <a:rPr lang="en-US" noProof="0" dirty="0" err="1"/>
              <a:t>Tweede</a:t>
            </a:r>
            <a:r>
              <a:rPr lang="en-US" noProof="0" dirty="0"/>
              <a:t> </a:t>
            </a:r>
            <a:r>
              <a:rPr lang="en-US" noProof="0" dirty="0" err="1"/>
              <a:t>niveau</a:t>
            </a:r>
            <a:endParaRPr lang="en-US" noProof="0" dirty="0"/>
          </a:p>
          <a:p>
            <a:pPr lvl="2"/>
            <a:r>
              <a:rPr lang="en-US" noProof="0" dirty="0" err="1"/>
              <a:t>Derde</a:t>
            </a:r>
            <a:r>
              <a:rPr lang="en-US" noProof="0" dirty="0"/>
              <a:t> </a:t>
            </a:r>
            <a:r>
              <a:rPr lang="en-US" noProof="0" dirty="0" err="1"/>
              <a:t>niveau</a:t>
            </a:r>
            <a:endParaRPr lang="en-US" noProof="0" dirty="0"/>
          </a:p>
          <a:p>
            <a:pPr lvl="3"/>
            <a:r>
              <a:rPr lang="en-US" noProof="0" dirty="0" err="1"/>
              <a:t>Vierde</a:t>
            </a:r>
            <a:r>
              <a:rPr lang="en-US" noProof="0" dirty="0"/>
              <a:t> </a:t>
            </a:r>
            <a:r>
              <a:rPr lang="en-US" noProof="0" dirty="0" err="1"/>
              <a:t>niveau</a:t>
            </a:r>
            <a:endParaRPr lang="en-US" noProof="0" dirty="0"/>
          </a:p>
          <a:p>
            <a:pPr lvl="4"/>
            <a:r>
              <a:rPr lang="en-US" noProof="0" dirty="0" err="1"/>
              <a:t>Vijfde</a:t>
            </a:r>
            <a:r>
              <a:rPr lang="en-US" noProof="0" dirty="0"/>
              <a:t> </a:t>
            </a:r>
            <a:r>
              <a:rPr lang="en-US" noProof="0" dirty="0" err="1"/>
              <a:t>niveau</a:t>
            </a:r>
            <a:endParaRPr lang="en-US" noProof="0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1/15/2020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28704" y="286675"/>
            <a:ext cx="2254878" cy="11426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781420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1/15/2020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102922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1/15/2020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35388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1/15/2020</a:t>
            </a:fld>
            <a:endParaRPr lang="en-US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433843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1/15/2020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090061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1/15/2020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913783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1/15/2020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406933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1/15/2020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883670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1/15/2020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874520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1/15/2020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779312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1/15/2020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512537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1/15/2020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84269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1/15/2020</a:t>
            </a:fld>
            <a:endParaRPr lang="en-US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06830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1/15/2020</a:t>
            </a:fld>
            <a:endParaRPr lang="en-US" dirty="0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70537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1/15/2020</a:t>
            </a:fld>
            <a:endParaRPr lang="en-US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41508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1/15/2020</a:t>
            </a:fld>
            <a:endParaRPr lang="en-US" dirty="0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9516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1/15/2020</a:t>
            </a:fld>
            <a:endParaRPr lang="en-US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1056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1/15/2020</a:t>
            </a:fld>
            <a:endParaRPr lang="en-US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34204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jpe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21.xml"/><Relationship Id="rId7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4.xml"/><Relationship Id="rId5" Type="http://schemas.openxmlformats.org/officeDocument/2006/relationships/slideLayout" Target="../slideLayouts/slideLayout23.xml"/><Relationship Id="rId4" Type="http://schemas.openxmlformats.org/officeDocument/2006/relationships/slideLayout" Target="../slideLayouts/slideLayout22.xml"/><Relationship Id="rId9" Type="http://schemas.openxmlformats.org/officeDocument/2006/relationships/image" Target="../media/image1.jpe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slideLayout" Target="../slideLayouts/slideLayout37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1/15/2020</a:t>
            </a:fld>
            <a:endParaRPr lang="en-US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81518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8" r:id="rId1"/>
    <p:sldLayoutId id="2147483719" r:id="rId2"/>
    <p:sldLayoutId id="2147483720" r:id="rId3"/>
    <p:sldLayoutId id="2147483721" r:id="rId4"/>
    <p:sldLayoutId id="2147483722" r:id="rId5"/>
    <p:sldLayoutId id="2147483723" r:id="rId6"/>
    <p:sldLayoutId id="2147483724" r:id="rId7"/>
    <p:sldLayoutId id="2147483725" r:id="rId8"/>
    <p:sldLayoutId id="2147483726" r:id="rId9"/>
    <p:sldLayoutId id="2147483727" r:id="rId10"/>
    <p:sldLayoutId id="214748372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BE" altLang="nl-BE"/>
              <a:t>Click to edit Master title style</a:t>
            </a:r>
            <a:endParaRPr lang="en-US" altLang="nl-BE"/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BE" altLang="nl-BE"/>
              <a:t>Click to edit Master text styles</a:t>
            </a:r>
          </a:p>
          <a:p>
            <a:pPr lvl="1"/>
            <a:r>
              <a:rPr lang="nl-BE" altLang="nl-BE"/>
              <a:t>Second level</a:t>
            </a:r>
          </a:p>
          <a:p>
            <a:pPr lvl="2"/>
            <a:r>
              <a:rPr lang="nl-BE" altLang="nl-BE"/>
              <a:t>Third level</a:t>
            </a:r>
          </a:p>
          <a:p>
            <a:pPr lvl="3"/>
            <a:r>
              <a:rPr lang="nl-BE" altLang="nl-BE"/>
              <a:t>Fourth level</a:t>
            </a:r>
          </a:p>
          <a:p>
            <a:pPr lvl="4"/>
            <a:r>
              <a:rPr lang="nl-BE" altLang="nl-BE"/>
              <a:t>Fifth level</a:t>
            </a:r>
            <a:endParaRPr lang="en-US" altLang="nl-BE"/>
          </a:p>
        </p:txBody>
      </p:sp>
      <p:pic>
        <p:nvPicPr>
          <p:cNvPr id="2052" name="Picture 7" descr="47924-2-powerpoint.jpg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6246814"/>
            <a:ext cx="6096000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44840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</p:sldLayoutIdLst>
  <p:hf sldNum="0" hdr="0" ftr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173A79"/>
          </a:solidFill>
          <a:latin typeface="Arial"/>
          <a:ea typeface="ＭＳ Ｐゴシック" charset="-128"/>
          <a:cs typeface="Arial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173A79"/>
          </a:solidFill>
          <a:latin typeface="Arial" charset="0"/>
          <a:ea typeface="ＭＳ Ｐゴシック" charset="-128"/>
          <a:cs typeface="Arial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173A79"/>
          </a:solidFill>
          <a:latin typeface="Arial" charset="0"/>
          <a:ea typeface="ＭＳ Ｐゴシック" charset="-128"/>
          <a:cs typeface="Arial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173A79"/>
          </a:solidFill>
          <a:latin typeface="Arial" charset="0"/>
          <a:ea typeface="ＭＳ Ｐゴシック" charset="-128"/>
          <a:cs typeface="Arial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173A79"/>
          </a:solidFill>
          <a:latin typeface="Arial" charset="0"/>
          <a:ea typeface="ＭＳ Ｐゴシック" charset="-128"/>
          <a:cs typeface="Arial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rgbClr val="173A79"/>
          </a:solidFill>
          <a:latin typeface="Arial" charset="0"/>
          <a:ea typeface="ＭＳ Ｐゴシック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rgbClr val="173A79"/>
          </a:solidFill>
          <a:latin typeface="Arial" charset="0"/>
          <a:ea typeface="ＭＳ Ｐゴシック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rgbClr val="173A79"/>
          </a:solidFill>
          <a:latin typeface="Arial" charset="0"/>
          <a:ea typeface="ＭＳ Ｐゴシック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rgbClr val="173A79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Clr>
          <a:srgbClr val="173A79"/>
        </a:buClr>
        <a:buFont typeface="Arial" charset="0"/>
        <a:buChar char="•"/>
        <a:defRPr sz="3200" kern="1200">
          <a:solidFill>
            <a:srgbClr val="404040"/>
          </a:solidFill>
          <a:latin typeface="Arial"/>
          <a:ea typeface="ＭＳ Ｐゴシック" charset="-128"/>
          <a:cs typeface="Arial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Clr>
          <a:srgbClr val="173A79"/>
        </a:buClr>
        <a:buFont typeface="Arial" charset="0"/>
        <a:buChar char="–"/>
        <a:defRPr sz="2800" kern="1200">
          <a:solidFill>
            <a:srgbClr val="404040"/>
          </a:solidFill>
          <a:latin typeface="Arial"/>
          <a:ea typeface="ＭＳ Ｐゴシック" charset="-128"/>
          <a:cs typeface="Arial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Clr>
          <a:srgbClr val="173A79"/>
        </a:buClr>
        <a:buFont typeface="Arial" charset="0"/>
        <a:buChar char="•"/>
        <a:defRPr sz="2400" kern="1200">
          <a:solidFill>
            <a:srgbClr val="404040"/>
          </a:solidFill>
          <a:latin typeface="Arial"/>
          <a:ea typeface="ＭＳ Ｐゴシック" charset="-128"/>
          <a:cs typeface="Arial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Clr>
          <a:srgbClr val="173A79"/>
        </a:buClr>
        <a:buFont typeface="Arial" charset="0"/>
        <a:buChar char="–"/>
        <a:defRPr sz="2000" kern="1200">
          <a:solidFill>
            <a:srgbClr val="404040"/>
          </a:solidFill>
          <a:latin typeface="Arial"/>
          <a:ea typeface="ＭＳ Ｐゴシック" charset="-128"/>
          <a:cs typeface="Arial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Clr>
          <a:srgbClr val="173A79"/>
        </a:buClr>
        <a:buFont typeface="Arial" charset="0"/>
        <a:buChar char="»"/>
        <a:defRPr sz="2000" kern="1200">
          <a:solidFill>
            <a:srgbClr val="404040"/>
          </a:solidFill>
          <a:latin typeface="Arial"/>
          <a:ea typeface="ＭＳ Ｐゴシック" charset="-128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BE" altLang="nl-BE"/>
              <a:t>Click to edit Master title style</a:t>
            </a:r>
            <a:endParaRPr lang="en-US" altLang="nl-BE"/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BE" altLang="nl-BE"/>
              <a:t>Click to edit Master text styles</a:t>
            </a:r>
          </a:p>
          <a:p>
            <a:pPr lvl="1"/>
            <a:r>
              <a:rPr lang="nl-BE" altLang="nl-BE"/>
              <a:t>Second level</a:t>
            </a:r>
          </a:p>
          <a:p>
            <a:pPr lvl="2"/>
            <a:r>
              <a:rPr lang="nl-BE" altLang="nl-BE"/>
              <a:t>Third level</a:t>
            </a:r>
          </a:p>
          <a:p>
            <a:pPr lvl="3"/>
            <a:r>
              <a:rPr lang="nl-BE" altLang="nl-BE"/>
              <a:t>Fourth level</a:t>
            </a:r>
          </a:p>
          <a:p>
            <a:pPr lvl="4"/>
            <a:r>
              <a:rPr lang="nl-BE" altLang="nl-BE"/>
              <a:t>Fifth level</a:t>
            </a:r>
            <a:endParaRPr lang="en-US" altLang="nl-BE"/>
          </a:p>
        </p:txBody>
      </p:sp>
      <p:pic>
        <p:nvPicPr>
          <p:cNvPr id="2052" name="Picture 7" descr="47924-2-powerpoint.jpg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6246814"/>
            <a:ext cx="6096000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024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57" r:id="rId2"/>
    <p:sldLayoutId id="2147483758" r:id="rId3"/>
    <p:sldLayoutId id="2147483759" r:id="rId4"/>
    <p:sldLayoutId id="2147483760" r:id="rId5"/>
    <p:sldLayoutId id="2147483761" r:id="rId6"/>
    <p:sldLayoutId id="2147483762" r:id="rId7"/>
  </p:sldLayoutIdLst>
  <p:hf sldNum="0" hdr="0" ftr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173A79"/>
          </a:solidFill>
          <a:latin typeface="Arial"/>
          <a:ea typeface="ＭＳ Ｐゴシック" charset="-128"/>
          <a:cs typeface="Arial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173A79"/>
          </a:solidFill>
          <a:latin typeface="Arial" charset="0"/>
          <a:ea typeface="ＭＳ Ｐゴシック" charset="-128"/>
          <a:cs typeface="Arial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173A79"/>
          </a:solidFill>
          <a:latin typeface="Arial" charset="0"/>
          <a:ea typeface="ＭＳ Ｐゴシック" charset="-128"/>
          <a:cs typeface="Arial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173A79"/>
          </a:solidFill>
          <a:latin typeface="Arial" charset="0"/>
          <a:ea typeface="ＭＳ Ｐゴシック" charset="-128"/>
          <a:cs typeface="Arial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173A79"/>
          </a:solidFill>
          <a:latin typeface="Arial" charset="0"/>
          <a:ea typeface="ＭＳ Ｐゴシック" charset="-128"/>
          <a:cs typeface="Arial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rgbClr val="173A79"/>
          </a:solidFill>
          <a:latin typeface="Arial" charset="0"/>
          <a:ea typeface="ＭＳ Ｐゴシック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rgbClr val="173A79"/>
          </a:solidFill>
          <a:latin typeface="Arial" charset="0"/>
          <a:ea typeface="ＭＳ Ｐゴシック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rgbClr val="173A79"/>
          </a:solidFill>
          <a:latin typeface="Arial" charset="0"/>
          <a:ea typeface="ＭＳ Ｐゴシック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rgbClr val="173A79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Clr>
          <a:srgbClr val="173A79"/>
        </a:buClr>
        <a:buFont typeface="Arial" charset="0"/>
        <a:buChar char="•"/>
        <a:defRPr sz="3200" kern="1200">
          <a:solidFill>
            <a:srgbClr val="404040"/>
          </a:solidFill>
          <a:latin typeface="Arial"/>
          <a:ea typeface="ＭＳ Ｐゴシック" charset="-128"/>
          <a:cs typeface="Arial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Clr>
          <a:srgbClr val="173A79"/>
        </a:buClr>
        <a:buFont typeface="Arial" charset="0"/>
        <a:buChar char="–"/>
        <a:defRPr sz="2800" kern="1200">
          <a:solidFill>
            <a:srgbClr val="404040"/>
          </a:solidFill>
          <a:latin typeface="Arial"/>
          <a:ea typeface="ＭＳ Ｐゴシック" charset="-128"/>
          <a:cs typeface="Arial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Clr>
          <a:srgbClr val="173A79"/>
        </a:buClr>
        <a:buFont typeface="Arial" charset="0"/>
        <a:buChar char="•"/>
        <a:defRPr sz="2400" kern="1200">
          <a:solidFill>
            <a:srgbClr val="404040"/>
          </a:solidFill>
          <a:latin typeface="Arial"/>
          <a:ea typeface="ＭＳ Ｐゴシック" charset="-128"/>
          <a:cs typeface="Arial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Clr>
          <a:srgbClr val="173A79"/>
        </a:buClr>
        <a:buFont typeface="Arial" charset="0"/>
        <a:buChar char="–"/>
        <a:defRPr sz="2000" kern="1200">
          <a:solidFill>
            <a:srgbClr val="404040"/>
          </a:solidFill>
          <a:latin typeface="Arial"/>
          <a:ea typeface="ＭＳ Ｐゴシック" charset="-128"/>
          <a:cs typeface="Arial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Clr>
          <a:srgbClr val="173A79"/>
        </a:buClr>
        <a:buFont typeface="Arial" charset="0"/>
        <a:buChar char="»"/>
        <a:defRPr sz="2000" kern="1200">
          <a:solidFill>
            <a:srgbClr val="404040"/>
          </a:solidFill>
          <a:latin typeface="Arial"/>
          <a:ea typeface="ＭＳ Ｐゴシック" charset="-128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1/15/2020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36243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4" r:id="rId1"/>
    <p:sldLayoutId id="2147483765" r:id="rId2"/>
    <p:sldLayoutId id="2147483766" r:id="rId3"/>
    <p:sldLayoutId id="2147483767" r:id="rId4"/>
    <p:sldLayoutId id="2147483768" r:id="rId5"/>
    <p:sldLayoutId id="2147483769" r:id="rId6"/>
    <p:sldLayoutId id="2147483770" r:id="rId7"/>
    <p:sldLayoutId id="2147483771" r:id="rId8"/>
    <p:sldLayoutId id="2147483772" r:id="rId9"/>
    <p:sldLayoutId id="2147483773" r:id="rId10"/>
    <p:sldLayoutId id="2147483774" r:id="rId11"/>
    <p:sldLayoutId id="2147483775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fgeronde rechthoek 4"/>
          <p:cNvSpPr/>
          <p:nvPr/>
        </p:nvSpPr>
        <p:spPr>
          <a:xfrm>
            <a:off x="-73891" y="4544291"/>
            <a:ext cx="12389716" cy="1930400"/>
          </a:xfrm>
          <a:prstGeom prst="roundRect">
            <a:avLst/>
          </a:prstGeom>
          <a:solidFill>
            <a:srgbClr val="1B5D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nl-BE" dirty="0">
              <a:solidFill>
                <a:prstClr val="white"/>
              </a:solidFill>
            </a:endParaRPr>
          </a:p>
        </p:txBody>
      </p:sp>
      <p:sp>
        <p:nvSpPr>
          <p:cNvPr id="6" name="Tekstvak 5"/>
          <p:cNvSpPr txBox="1"/>
          <p:nvPr/>
        </p:nvSpPr>
        <p:spPr>
          <a:xfrm>
            <a:off x="447091" y="2985381"/>
            <a:ext cx="1091218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000000"/>
                </a:solidFill>
              </a:rPr>
              <a:t>Title</a:t>
            </a:r>
          </a:p>
          <a:p>
            <a:pPr algn="ctr"/>
            <a:r>
              <a:rPr lang="en-US" sz="2400" b="1" dirty="0">
                <a:solidFill>
                  <a:srgbClr val="000000"/>
                </a:solidFill>
              </a:rPr>
              <a:t>Preoperative case </a:t>
            </a:r>
          </a:p>
        </p:txBody>
      </p:sp>
      <p:sp>
        <p:nvSpPr>
          <p:cNvPr id="7" name="Tekstvak 6"/>
          <p:cNvSpPr txBox="1"/>
          <p:nvPr/>
        </p:nvSpPr>
        <p:spPr>
          <a:xfrm>
            <a:off x="136379" y="4822369"/>
            <a:ext cx="7816130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32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Dr. </a:t>
            </a:r>
            <a:br>
              <a:rPr lang="nl-BE" dirty="0">
                <a:solidFill>
                  <a:srgbClr val="544A3B"/>
                </a:solidFill>
              </a:rPr>
            </a:br>
            <a:endParaRPr lang="nl-BE" dirty="0">
              <a:solidFill>
                <a:srgbClr val="544A3B"/>
              </a:solidFill>
            </a:endParaRPr>
          </a:p>
          <a:p>
            <a:endParaRPr lang="nl-BE" dirty="0">
              <a:solidFill>
                <a:prstClr val="white"/>
              </a:solidFill>
            </a:endParaRPr>
          </a:p>
          <a:p>
            <a:r>
              <a:rPr lang="nl-BE" dirty="0" err="1">
                <a:solidFill>
                  <a:prstClr val="white"/>
                </a:solidFill>
              </a:rPr>
              <a:t>th</a:t>
            </a:r>
            <a:r>
              <a:rPr lang="nl-BE" dirty="0">
                <a:solidFill>
                  <a:prstClr val="white"/>
                </a:solidFill>
              </a:rPr>
              <a:t> BARIALINK Academy - //2020</a:t>
            </a:r>
          </a:p>
        </p:txBody>
      </p:sp>
      <p:pic>
        <p:nvPicPr>
          <p:cNvPr id="9" name="Afbeelding 2" descr="barialink logo">
            <a:extLst>
              <a:ext uri="{FF2B5EF4-FFF2-40B4-BE49-F238E27FC236}">
                <a16:creationId xmlns:a16="http://schemas.microsoft.com/office/drawing/2014/main" id="{90F84BF9-02AA-4ED3-A247-087136117A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0031" y="516331"/>
            <a:ext cx="2698682" cy="1285991"/>
          </a:xfrm>
          <a:prstGeom prst="rect">
            <a:avLst/>
          </a:prstGeom>
          <a:noFill/>
          <a:ln w="63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Afbeelding 10">
            <a:extLst>
              <a:ext uri="{FF2B5EF4-FFF2-40B4-BE49-F238E27FC236}">
                <a16:creationId xmlns:a16="http://schemas.microsoft.com/office/drawing/2014/main" id="{AF5274C8-83C8-4BF8-994B-17E6932167D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96948" y="516529"/>
            <a:ext cx="4043894" cy="1288020"/>
          </a:xfrm>
          <a:prstGeom prst="rect">
            <a:avLst/>
          </a:prstGeom>
          <a:ln w="19050">
            <a:solidFill>
              <a:srgbClr val="000000"/>
            </a:solidFill>
          </a:ln>
        </p:spPr>
      </p:pic>
      <p:sp>
        <p:nvSpPr>
          <p:cNvPr id="13" name="Tekstvak 12">
            <a:extLst>
              <a:ext uri="{FF2B5EF4-FFF2-40B4-BE49-F238E27FC236}">
                <a16:creationId xmlns:a16="http://schemas.microsoft.com/office/drawing/2014/main" id="{AEEF9320-0557-4B1E-8F31-8C7527778BC1}"/>
              </a:ext>
            </a:extLst>
          </p:cNvPr>
          <p:cNvSpPr txBox="1"/>
          <p:nvPr/>
        </p:nvSpPr>
        <p:spPr>
          <a:xfrm>
            <a:off x="10349346" y="4970882"/>
            <a:ext cx="1676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3200" b="1" dirty="0">
                <a:solidFill>
                  <a:prstClr val="white"/>
                </a:solidFill>
              </a:rPr>
              <a:t>Logo </a:t>
            </a:r>
            <a:r>
              <a:rPr lang="nl-BE" sz="3200" b="1" dirty="0" err="1">
                <a:solidFill>
                  <a:prstClr val="white"/>
                </a:solidFill>
              </a:rPr>
              <a:t>Hospital</a:t>
            </a:r>
            <a:endParaRPr lang="nl-BE" sz="3200" b="1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02653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/>
              <a:t>Preoperative</a:t>
            </a:r>
            <a:r>
              <a:rPr lang="nl-BE" dirty="0"/>
              <a:t> </a:t>
            </a:r>
            <a:r>
              <a:rPr lang="nl-BE" dirty="0" err="1"/>
              <a:t>examinations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95404" y="1793623"/>
            <a:ext cx="10515600" cy="4807201"/>
          </a:xfrm>
        </p:spPr>
        <p:txBody>
          <a:bodyPr>
            <a:normAutofit/>
          </a:bodyPr>
          <a:lstStyle/>
          <a:p>
            <a:r>
              <a:rPr lang="en-US" dirty="0"/>
              <a:t>Examinations :</a:t>
            </a:r>
          </a:p>
          <a:p>
            <a:pPr lvl="1"/>
            <a:r>
              <a:rPr lang="en-US" dirty="0"/>
              <a:t>Endoscopy images/video</a:t>
            </a:r>
          </a:p>
          <a:p>
            <a:pPr lvl="1"/>
            <a:r>
              <a:rPr lang="en-US" dirty="0"/>
              <a:t>CT scans</a:t>
            </a:r>
          </a:p>
          <a:p>
            <a:pPr lvl="1"/>
            <a:r>
              <a:rPr lang="en-US" dirty="0"/>
              <a:t>RX swallow test</a:t>
            </a:r>
          </a:p>
          <a:p>
            <a:pPr lvl="1"/>
            <a:r>
              <a:rPr lang="en-US" dirty="0"/>
              <a:t>Lab results</a:t>
            </a:r>
          </a:p>
          <a:p>
            <a:pPr lvl="1"/>
            <a:r>
              <a:rPr lang="en-US" dirty="0"/>
              <a:t>Other?</a:t>
            </a:r>
          </a:p>
          <a:p>
            <a:pPr lvl="1"/>
            <a:endParaRPr lang="en-US" dirty="0"/>
          </a:p>
        </p:txBody>
      </p:sp>
      <p:sp>
        <p:nvSpPr>
          <p:cNvPr id="5" name="Tekstvak 4"/>
          <p:cNvSpPr txBox="1"/>
          <p:nvPr/>
        </p:nvSpPr>
        <p:spPr>
          <a:xfrm>
            <a:off x="9947564" y="5600550"/>
            <a:ext cx="238257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3200" b="1" dirty="0"/>
              <a:t>LOGO HOSPITAL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BB98C3A-69B1-4F96-BF96-337B603C5AEA}"/>
              </a:ext>
            </a:extLst>
          </p:cNvPr>
          <p:cNvSpPr txBox="1"/>
          <p:nvPr/>
        </p:nvSpPr>
        <p:spPr>
          <a:xfrm>
            <a:off x="113923" y="6446935"/>
            <a:ext cx="758425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1400" dirty="0" err="1"/>
              <a:t>Title</a:t>
            </a:r>
            <a:endParaRPr lang="en-US" sz="1400" dirty="0"/>
          </a:p>
        </p:txBody>
      </p:sp>
      <p:pic>
        <p:nvPicPr>
          <p:cNvPr id="8" name="Picture 1" descr="C:\Users\Q845159\Desktop\BariaLink\barialink logo.png">
            <a:extLst>
              <a:ext uri="{FF2B5EF4-FFF2-40B4-BE49-F238E27FC236}">
                <a16:creationId xmlns:a16="http://schemas.microsoft.com/office/drawing/2014/main" id="{1534D29A-7A57-4F6E-9061-0DADA9394066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94097" y="120745"/>
            <a:ext cx="2233813" cy="126740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694216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/>
              <a:t>Preoperative</a:t>
            </a:r>
            <a:r>
              <a:rPr lang="nl-BE" dirty="0"/>
              <a:t> </a:t>
            </a:r>
            <a:r>
              <a:rPr lang="nl-BE" dirty="0" err="1"/>
              <a:t>examinations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39555" y="2598057"/>
            <a:ext cx="250728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 err="1"/>
              <a:t>Insert</a:t>
            </a:r>
            <a:r>
              <a:rPr lang="nl-BE" dirty="0"/>
              <a:t> video examination</a:t>
            </a:r>
            <a:endParaRPr lang="en-US" dirty="0"/>
          </a:p>
          <a:p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58215" y="5516764"/>
            <a:ext cx="2133785" cy="1341236"/>
          </a:xfrm>
          <a:prstGeom prst="rect">
            <a:avLst/>
          </a:prstGeom>
        </p:spPr>
      </p:pic>
      <p:sp>
        <p:nvSpPr>
          <p:cNvPr id="8" name="TextBox 5">
            <a:extLst>
              <a:ext uri="{FF2B5EF4-FFF2-40B4-BE49-F238E27FC236}">
                <a16:creationId xmlns:a16="http://schemas.microsoft.com/office/drawing/2014/main" id="{9E8130E9-1F0B-4976-A047-B4E45676034B}"/>
              </a:ext>
            </a:extLst>
          </p:cNvPr>
          <p:cNvSpPr txBox="1"/>
          <p:nvPr/>
        </p:nvSpPr>
        <p:spPr>
          <a:xfrm>
            <a:off x="113923" y="6446935"/>
            <a:ext cx="758425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1400" dirty="0" err="1"/>
              <a:t>Title</a:t>
            </a:r>
            <a:endParaRPr lang="en-US" sz="1400" dirty="0"/>
          </a:p>
        </p:txBody>
      </p:sp>
      <p:pic>
        <p:nvPicPr>
          <p:cNvPr id="10" name="Picture 1" descr="C:\Users\Q845159\Desktop\BariaLink\barialink logo.png">
            <a:extLst>
              <a:ext uri="{FF2B5EF4-FFF2-40B4-BE49-F238E27FC236}">
                <a16:creationId xmlns:a16="http://schemas.microsoft.com/office/drawing/2014/main" id="{046B3E2D-6FD0-4FCB-AE66-E760F1B5C698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94097" y="120745"/>
            <a:ext cx="2233813" cy="126740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93611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/>
              <a:t>Bariatric</a:t>
            </a:r>
            <a:r>
              <a:rPr lang="nl-BE" dirty="0"/>
              <a:t> procedure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95404" y="1793623"/>
            <a:ext cx="10515600" cy="4807201"/>
          </a:xfrm>
        </p:spPr>
        <p:txBody>
          <a:bodyPr>
            <a:normAutofit/>
          </a:bodyPr>
          <a:lstStyle/>
          <a:p>
            <a:r>
              <a:rPr lang="en-US" dirty="0"/>
              <a:t>Type of procedure</a:t>
            </a:r>
          </a:p>
          <a:p>
            <a:r>
              <a:rPr lang="en-US" dirty="0"/>
              <a:t>Learning points/complications occurred during procedure</a:t>
            </a:r>
          </a:p>
          <a:p>
            <a:r>
              <a:rPr lang="en-US" dirty="0"/>
              <a:t>Video?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Tekstvak 4"/>
          <p:cNvSpPr txBox="1"/>
          <p:nvPr/>
        </p:nvSpPr>
        <p:spPr>
          <a:xfrm>
            <a:off x="10020136" y="5600550"/>
            <a:ext cx="238257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3200" b="1" dirty="0"/>
              <a:t>LOGO HOSPITAL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23F2B03-7353-4AB6-A070-04CCCDC5FFEE}"/>
              </a:ext>
            </a:extLst>
          </p:cNvPr>
          <p:cNvSpPr txBox="1"/>
          <p:nvPr/>
        </p:nvSpPr>
        <p:spPr>
          <a:xfrm>
            <a:off x="113923" y="6446935"/>
            <a:ext cx="758425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1400" dirty="0" err="1"/>
              <a:t>Title</a:t>
            </a:r>
            <a:endParaRPr lang="en-US" sz="1400" dirty="0"/>
          </a:p>
        </p:txBody>
      </p:sp>
      <p:pic>
        <p:nvPicPr>
          <p:cNvPr id="8" name="Picture 1" descr="C:\Users\Q845159\Desktop\BariaLink\barialink logo.png">
            <a:extLst>
              <a:ext uri="{FF2B5EF4-FFF2-40B4-BE49-F238E27FC236}">
                <a16:creationId xmlns:a16="http://schemas.microsoft.com/office/drawing/2014/main" id="{78E854C6-20CB-43AA-A69F-774A78CBD646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94097" y="120745"/>
            <a:ext cx="2233813" cy="126740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76446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/>
              <a:t>Bariatric</a:t>
            </a:r>
            <a:r>
              <a:rPr lang="nl-BE" dirty="0"/>
              <a:t> procedure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37029" y="2510972"/>
            <a:ext cx="32744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 err="1"/>
              <a:t>Insert</a:t>
            </a:r>
            <a:r>
              <a:rPr lang="nl-BE" dirty="0"/>
              <a:t> video </a:t>
            </a:r>
            <a:r>
              <a:rPr lang="nl-BE" dirty="0" err="1"/>
              <a:t>bariatric</a:t>
            </a:r>
            <a:r>
              <a:rPr lang="nl-BE" dirty="0"/>
              <a:t> procedure</a:t>
            </a:r>
            <a:endParaRPr lang="en-US" dirty="0"/>
          </a:p>
          <a:p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13072" y="5516764"/>
            <a:ext cx="2133785" cy="1341236"/>
          </a:xfrm>
          <a:prstGeom prst="rect">
            <a:avLst/>
          </a:prstGeom>
        </p:spPr>
      </p:pic>
      <p:sp>
        <p:nvSpPr>
          <p:cNvPr id="8" name="TextBox 5">
            <a:extLst>
              <a:ext uri="{FF2B5EF4-FFF2-40B4-BE49-F238E27FC236}">
                <a16:creationId xmlns:a16="http://schemas.microsoft.com/office/drawing/2014/main" id="{78AE8DBE-6B28-46A7-9DED-51D5F3F8A352}"/>
              </a:ext>
            </a:extLst>
          </p:cNvPr>
          <p:cNvSpPr txBox="1"/>
          <p:nvPr/>
        </p:nvSpPr>
        <p:spPr>
          <a:xfrm>
            <a:off x="113923" y="6446935"/>
            <a:ext cx="758425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1400" dirty="0" err="1"/>
              <a:t>Title</a:t>
            </a:r>
            <a:endParaRPr lang="en-US" sz="1400" dirty="0"/>
          </a:p>
        </p:txBody>
      </p:sp>
      <p:pic>
        <p:nvPicPr>
          <p:cNvPr id="10" name="Picture 1" descr="C:\Users\Q845159\Desktop\BariaLink\barialink logo.png">
            <a:extLst>
              <a:ext uri="{FF2B5EF4-FFF2-40B4-BE49-F238E27FC236}">
                <a16:creationId xmlns:a16="http://schemas.microsoft.com/office/drawing/2014/main" id="{AECDADE4-235D-4BE4-A673-40EA8B6AEB9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94097" y="120745"/>
            <a:ext cx="2233813" cy="126740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237974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fgeronde rechthoek 4"/>
          <p:cNvSpPr/>
          <p:nvPr/>
        </p:nvSpPr>
        <p:spPr>
          <a:xfrm>
            <a:off x="-98858" y="4595702"/>
            <a:ext cx="12389716" cy="1930400"/>
          </a:xfrm>
          <a:prstGeom prst="roundRect">
            <a:avLst/>
          </a:prstGeom>
          <a:solidFill>
            <a:srgbClr val="1B5D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nl-BE" dirty="0">
              <a:solidFill>
                <a:prstClr val="white"/>
              </a:solidFill>
            </a:endParaRPr>
          </a:p>
        </p:txBody>
      </p:sp>
      <p:sp>
        <p:nvSpPr>
          <p:cNvPr id="6" name="Tekstvak 5"/>
          <p:cNvSpPr txBox="1"/>
          <p:nvPr/>
        </p:nvSpPr>
        <p:spPr>
          <a:xfrm>
            <a:off x="432577" y="3106329"/>
            <a:ext cx="1091218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000000"/>
                </a:solidFill>
              </a:rPr>
              <a:t>Title</a:t>
            </a:r>
          </a:p>
          <a:p>
            <a:pPr algn="ctr"/>
            <a:r>
              <a:rPr lang="en-US" sz="2400" b="1" dirty="0">
                <a:solidFill>
                  <a:srgbClr val="000000"/>
                </a:solidFill>
              </a:rPr>
              <a:t>Postoperative case </a:t>
            </a:r>
          </a:p>
        </p:txBody>
      </p:sp>
      <p:sp>
        <p:nvSpPr>
          <p:cNvPr id="4" name="Tekstvak 3"/>
          <p:cNvSpPr txBox="1"/>
          <p:nvPr/>
        </p:nvSpPr>
        <p:spPr>
          <a:xfrm>
            <a:off x="10349346" y="4970882"/>
            <a:ext cx="1676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3200" b="1" dirty="0">
                <a:solidFill>
                  <a:prstClr val="white"/>
                </a:solidFill>
              </a:rPr>
              <a:t>Logo </a:t>
            </a:r>
            <a:r>
              <a:rPr lang="nl-BE" sz="3200" b="1" dirty="0" err="1">
                <a:solidFill>
                  <a:prstClr val="white"/>
                </a:solidFill>
              </a:rPr>
              <a:t>Hospital</a:t>
            </a:r>
            <a:endParaRPr lang="nl-BE" sz="3200" b="1" dirty="0">
              <a:solidFill>
                <a:prstClr val="white"/>
              </a:solidFill>
            </a:endParaRPr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9728DE46-FD26-468F-8626-414ACBDD25E0}"/>
              </a:ext>
            </a:extLst>
          </p:cNvPr>
          <p:cNvSpPr txBox="1"/>
          <p:nvPr/>
        </p:nvSpPr>
        <p:spPr>
          <a:xfrm>
            <a:off x="136379" y="4822369"/>
            <a:ext cx="7816130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32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Dr. </a:t>
            </a:r>
            <a:br>
              <a:rPr lang="nl-BE" dirty="0">
                <a:solidFill>
                  <a:srgbClr val="544A3B"/>
                </a:solidFill>
              </a:rPr>
            </a:br>
            <a:endParaRPr lang="nl-BE" dirty="0">
              <a:solidFill>
                <a:srgbClr val="544A3B"/>
              </a:solidFill>
            </a:endParaRPr>
          </a:p>
          <a:p>
            <a:endParaRPr lang="nl-BE" dirty="0">
              <a:solidFill>
                <a:prstClr val="white"/>
              </a:solidFill>
            </a:endParaRPr>
          </a:p>
          <a:p>
            <a:r>
              <a:rPr lang="nl-BE" dirty="0" err="1">
                <a:solidFill>
                  <a:prstClr val="white"/>
                </a:solidFill>
              </a:rPr>
              <a:t>th</a:t>
            </a:r>
            <a:r>
              <a:rPr lang="nl-BE" dirty="0">
                <a:solidFill>
                  <a:prstClr val="white"/>
                </a:solidFill>
              </a:rPr>
              <a:t> BARIALINK Academy - //2020</a:t>
            </a:r>
          </a:p>
        </p:txBody>
      </p:sp>
      <p:pic>
        <p:nvPicPr>
          <p:cNvPr id="7" name="Afbeelding 2" descr="barialink logo">
            <a:extLst>
              <a:ext uri="{FF2B5EF4-FFF2-40B4-BE49-F238E27FC236}">
                <a16:creationId xmlns:a16="http://schemas.microsoft.com/office/drawing/2014/main" id="{7197A7EE-AA4C-4E6E-84F3-BEA7B575D3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0031" y="516331"/>
            <a:ext cx="2698682" cy="1285991"/>
          </a:xfrm>
          <a:prstGeom prst="rect">
            <a:avLst/>
          </a:prstGeom>
          <a:noFill/>
          <a:ln w="63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Afbeelding 8">
            <a:extLst>
              <a:ext uri="{FF2B5EF4-FFF2-40B4-BE49-F238E27FC236}">
                <a16:creationId xmlns:a16="http://schemas.microsoft.com/office/drawing/2014/main" id="{A342A53C-263F-44FD-8CE1-F3BE8524319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96948" y="516529"/>
            <a:ext cx="4043894" cy="1288020"/>
          </a:xfrm>
          <a:prstGeom prst="rect">
            <a:avLst/>
          </a:prstGeom>
          <a:ln w="19050">
            <a:solidFill>
              <a:srgbClr val="000000"/>
            </a:solidFill>
          </a:ln>
        </p:spPr>
      </p:pic>
    </p:spTree>
    <p:extLst>
      <p:ext uri="{BB962C8B-B14F-4D97-AF65-F5344CB8AC3E}">
        <p14:creationId xmlns:p14="http://schemas.microsoft.com/office/powerpoint/2010/main" val="25037799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401440"/>
            <a:ext cx="9346949" cy="829932"/>
          </a:xfrm>
        </p:spPr>
        <p:txBody>
          <a:bodyPr/>
          <a:lstStyle/>
          <a:p>
            <a:r>
              <a:rPr lang="nl-BE" dirty="0" err="1"/>
              <a:t>Introduction</a:t>
            </a:r>
            <a:r>
              <a:rPr lang="nl-BE" dirty="0"/>
              <a:t>–</a:t>
            </a:r>
            <a:r>
              <a:rPr lang="nl-BE" dirty="0" err="1"/>
              <a:t>patient</a:t>
            </a:r>
            <a:r>
              <a:rPr lang="nl-BE" dirty="0"/>
              <a:t> </a:t>
            </a:r>
            <a:r>
              <a:rPr lang="nl-BE" dirty="0" err="1"/>
              <a:t>history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95404" y="1793623"/>
            <a:ext cx="10515600" cy="4807201"/>
          </a:xfrm>
        </p:spPr>
        <p:txBody>
          <a:bodyPr>
            <a:normAutofit/>
          </a:bodyPr>
          <a:lstStyle/>
          <a:p>
            <a:r>
              <a:rPr lang="en-US" dirty="0"/>
              <a:t>Patient: (age, sex)</a:t>
            </a:r>
          </a:p>
          <a:p>
            <a:r>
              <a:rPr lang="en-US" dirty="0"/>
              <a:t>Medical history: (general medical history)</a:t>
            </a:r>
          </a:p>
          <a:p>
            <a:r>
              <a:rPr lang="en-US" dirty="0"/>
              <a:t>Surgical History: (all surgery excluding bariatric surgery)</a:t>
            </a:r>
          </a:p>
          <a:p>
            <a:r>
              <a:rPr lang="en-US" dirty="0"/>
              <a:t>Bariatric Surgery: </a:t>
            </a:r>
          </a:p>
          <a:p>
            <a:pPr lvl="2"/>
            <a:r>
              <a:rPr lang="en-US" dirty="0"/>
              <a:t>Weight evolution (weight, BMI)</a:t>
            </a:r>
          </a:p>
          <a:p>
            <a:pPr lvl="2"/>
            <a:r>
              <a:rPr lang="en-US" dirty="0"/>
              <a:t>Eating pattern/daily intake</a:t>
            </a:r>
          </a:p>
          <a:p>
            <a:pPr lvl="2"/>
            <a:r>
              <a:rPr lang="en-US" dirty="0"/>
              <a:t>Complications</a:t>
            </a:r>
          </a:p>
          <a:p>
            <a:pPr lvl="2"/>
            <a:r>
              <a:rPr lang="en-US" dirty="0"/>
              <a:t>Symptoms patient</a:t>
            </a:r>
          </a:p>
          <a:p>
            <a:pPr lvl="2"/>
            <a:r>
              <a:rPr lang="en-US" dirty="0"/>
              <a:t>Medication</a:t>
            </a:r>
          </a:p>
          <a:p>
            <a:pPr marL="914400" lvl="2" indent="0">
              <a:buNone/>
            </a:pPr>
            <a:endParaRPr lang="en-US" dirty="0"/>
          </a:p>
        </p:txBody>
      </p:sp>
      <p:sp>
        <p:nvSpPr>
          <p:cNvPr id="5" name="Tekstvak 4"/>
          <p:cNvSpPr txBox="1"/>
          <p:nvPr/>
        </p:nvSpPr>
        <p:spPr>
          <a:xfrm>
            <a:off x="9947564" y="5523605"/>
            <a:ext cx="238257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3200" b="1" dirty="0"/>
              <a:t>LOGO HOSPITAL</a:t>
            </a:r>
          </a:p>
        </p:txBody>
      </p:sp>
      <p:sp>
        <p:nvSpPr>
          <p:cNvPr id="8" name="TextBox 5">
            <a:extLst>
              <a:ext uri="{FF2B5EF4-FFF2-40B4-BE49-F238E27FC236}">
                <a16:creationId xmlns:a16="http://schemas.microsoft.com/office/drawing/2014/main" id="{3643BC0C-0F50-4A8E-889D-CD9F2AA21DFD}"/>
              </a:ext>
            </a:extLst>
          </p:cNvPr>
          <p:cNvSpPr txBox="1"/>
          <p:nvPr/>
        </p:nvSpPr>
        <p:spPr>
          <a:xfrm>
            <a:off x="113923" y="6446935"/>
            <a:ext cx="758425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1400" dirty="0" err="1"/>
              <a:t>Title</a:t>
            </a:r>
            <a:endParaRPr lang="en-US" sz="1400" dirty="0"/>
          </a:p>
        </p:txBody>
      </p:sp>
      <p:pic>
        <p:nvPicPr>
          <p:cNvPr id="7" name="Picture 1" descr="C:\Users\Q845159\Desktop\BariaLink\barialink logo.png">
            <a:extLst>
              <a:ext uri="{FF2B5EF4-FFF2-40B4-BE49-F238E27FC236}">
                <a16:creationId xmlns:a16="http://schemas.microsoft.com/office/drawing/2014/main" id="{E7428175-AC7A-4E07-87BC-AAC35B851ED1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94097" y="120745"/>
            <a:ext cx="2233813" cy="126740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088150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/>
              <a:t>Preoperative</a:t>
            </a:r>
            <a:r>
              <a:rPr lang="nl-BE" dirty="0"/>
              <a:t> </a:t>
            </a:r>
            <a:r>
              <a:rPr lang="nl-BE" dirty="0" err="1"/>
              <a:t>examinations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95404" y="1793623"/>
            <a:ext cx="10515600" cy="4807201"/>
          </a:xfrm>
        </p:spPr>
        <p:txBody>
          <a:bodyPr>
            <a:normAutofit/>
          </a:bodyPr>
          <a:lstStyle/>
          <a:p>
            <a:r>
              <a:rPr lang="en-US" dirty="0"/>
              <a:t>Examinations :</a:t>
            </a:r>
          </a:p>
          <a:p>
            <a:pPr lvl="1"/>
            <a:r>
              <a:rPr lang="en-US" dirty="0"/>
              <a:t>Endoscopy images/video</a:t>
            </a:r>
          </a:p>
          <a:p>
            <a:pPr lvl="1"/>
            <a:r>
              <a:rPr lang="en-US" dirty="0"/>
              <a:t>CT scans</a:t>
            </a:r>
          </a:p>
          <a:p>
            <a:pPr lvl="1"/>
            <a:r>
              <a:rPr lang="en-US" dirty="0"/>
              <a:t>RX swallow test</a:t>
            </a:r>
          </a:p>
          <a:p>
            <a:pPr lvl="1"/>
            <a:r>
              <a:rPr lang="en-US" dirty="0"/>
              <a:t>Lab results</a:t>
            </a:r>
          </a:p>
          <a:p>
            <a:pPr lvl="1"/>
            <a:r>
              <a:rPr lang="en-US" dirty="0"/>
              <a:t>Other?</a:t>
            </a:r>
          </a:p>
          <a:p>
            <a:pPr lvl="1"/>
            <a:endParaRPr lang="en-US" dirty="0"/>
          </a:p>
        </p:txBody>
      </p:sp>
      <p:sp>
        <p:nvSpPr>
          <p:cNvPr id="5" name="Tekstvak 4"/>
          <p:cNvSpPr txBox="1"/>
          <p:nvPr/>
        </p:nvSpPr>
        <p:spPr>
          <a:xfrm>
            <a:off x="9809421" y="5600550"/>
            <a:ext cx="238257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3200" b="1" dirty="0"/>
              <a:t>LOGO HOSPITAL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65BF347-DB3E-49F1-B66F-1CB51EE86CBC}"/>
              </a:ext>
            </a:extLst>
          </p:cNvPr>
          <p:cNvSpPr txBox="1"/>
          <p:nvPr/>
        </p:nvSpPr>
        <p:spPr>
          <a:xfrm>
            <a:off x="113923" y="6446935"/>
            <a:ext cx="758425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1400" dirty="0" err="1"/>
              <a:t>Title</a:t>
            </a:r>
            <a:endParaRPr lang="en-US" sz="1400" dirty="0"/>
          </a:p>
        </p:txBody>
      </p:sp>
      <p:pic>
        <p:nvPicPr>
          <p:cNvPr id="8" name="Picture 1" descr="C:\Users\Q845159\Desktop\BariaLink\barialink logo.png">
            <a:extLst>
              <a:ext uri="{FF2B5EF4-FFF2-40B4-BE49-F238E27FC236}">
                <a16:creationId xmlns:a16="http://schemas.microsoft.com/office/drawing/2014/main" id="{11517989-D45E-44B4-AF7C-0D0459429B39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94097" y="120745"/>
            <a:ext cx="2233813" cy="126740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567602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/>
              <a:t>Preoperative</a:t>
            </a:r>
            <a:r>
              <a:rPr lang="nl-BE" dirty="0"/>
              <a:t> </a:t>
            </a:r>
            <a:r>
              <a:rPr lang="nl-BE" dirty="0" err="1"/>
              <a:t>examinations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87155" y="2438400"/>
            <a:ext cx="250728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 err="1"/>
              <a:t>Insert</a:t>
            </a:r>
            <a:r>
              <a:rPr lang="nl-BE" dirty="0"/>
              <a:t> video examination</a:t>
            </a:r>
            <a:endParaRPr lang="en-US" dirty="0"/>
          </a:p>
          <a:p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69529" y="5516764"/>
            <a:ext cx="2133785" cy="1341236"/>
          </a:xfrm>
          <a:prstGeom prst="rect">
            <a:avLst/>
          </a:prstGeom>
        </p:spPr>
      </p:pic>
      <p:sp>
        <p:nvSpPr>
          <p:cNvPr id="8" name="TextBox 5">
            <a:extLst>
              <a:ext uri="{FF2B5EF4-FFF2-40B4-BE49-F238E27FC236}">
                <a16:creationId xmlns:a16="http://schemas.microsoft.com/office/drawing/2014/main" id="{CDD2F628-97C2-4BBC-ABF8-50049517A6C5}"/>
              </a:ext>
            </a:extLst>
          </p:cNvPr>
          <p:cNvSpPr txBox="1"/>
          <p:nvPr/>
        </p:nvSpPr>
        <p:spPr>
          <a:xfrm>
            <a:off x="113923" y="6446935"/>
            <a:ext cx="758425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1400" dirty="0" err="1"/>
              <a:t>Title</a:t>
            </a:r>
            <a:endParaRPr lang="en-US" sz="1400" dirty="0"/>
          </a:p>
        </p:txBody>
      </p:sp>
      <p:pic>
        <p:nvPicPr>
          <p:cNvPr id="10" name="Picture 1" descr="C:\Users\Q845159\Desktop\BariaLink\barialink logo.png">
            <a:extLst>
              <a:ext uri="{FF2B5EF4-FFF2-40B4-BE49-F238E27FC236}">
                <a16:creationId xmlns:a16="http://schemas.microsoft.com/office/drawing/2014/main" id="{0E9B78B4-3542-4F02-8D94-ABE7A0B050B4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94097" y="120745"/>
            <a:ext cx="2233813" cy="126740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6899712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/>
              <a:t>Bariatric</a:t>
            </a:r>
            <a:r>
              <a:rPr lang="nl-BE" dirty="0"/>
              <a:t> procedure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66057" y="2436224"/>
            <a:ext cx="60814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dirty="0" err="1"/>
              <a:t>Insert</a:t>
            </a:r>
            <a:r>
              <a:rPr lang="nl-BE" dirty="0"/>
              <a:t> video </a:t>
            </a:r>
            <a:r>
              <a:rPr lang="nl-BE" dirty="0" err="1"/>
              <a:t>bariatric</a:t>
            </a:r>
            <a:r>
              <a:rPr lang="nl-BE" dirty="0"/>
              <a:t> procedure </a:t>
            </a:r>
            <a:r>
              <a:rPr lang="nl-BE" dirty="0" err="1"/>
              <a:t>if</a:t>
            </a:r>
            <a:r>
              <a:rPr lang="nl-BE" dirty="0"/>
              <a:t> </a:t>
            </a:r>
            <a:r>
              <a:rPr lang="nl-BE" dirty="0" err="1"/>
              <a:t>available</a:t>
            </a:r>
            <a:endParaRPr lang="en-US" dirty="0"/>
          </a:p>
          <a:p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0242378" y="5680909"/>
            <a:ext cx="1835567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BE" sz="3200" b="1" dirty="0">
                <a:solidFill>
                  <a:prstClr val="black"/>
                </a:solidFill>
              </a:rPr>
              <a:t>LOGO </a:t>
            </a:r>
          </a:p>
          <a:p>
            <a:r>
              <a:rPr lang="nl-BE" sz="3200" b="1" dirty="0">
                <a:solidFill>
                  <a:prstClr val="black"/>
                </a:solidFill>
              </a:rPr>
              <a:t>HOSPITAL</a:t>
            </a:r>
          </a:p>
        </p:txBody>
      </p:sp>
      <p:sp>
        <p:nvSpPr>
          <p:cNvPr id="7" name="TextBox 5">
            <a:extLst>
              <a:ext uri="{FF2B5EF4-FFF2-40B4-BE49-F238E27FC236}">
                <a16:creationId xmlns:a16="http://schemas.microsoft.com/office/drawing/2014/main" id="{D791C285-D264-4940-8A87-EA03E36EE8FC}"/>
              </a:ext>
            </a:extLst>
          </p:cNvPr>
          <p:cNvSpPr txBox="1"/>
          <p:nvPr/>
        </p:nvSpPr>
        <p:spPr>
          <a:xfrm>
            <a:off x="113923" y="6446935"/>
            <a:ext cx="758425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1400" dirty="0" err="1"/>
              <a:t>Title</a:t>
            </a:r>
            <a:endParaRPr lang="en-US" sz="1400" dirty="0"/>
          </a:p>
        </p:txBody>
      </p:sp>
      <p:pic>
        <p:nvPicPr>
          <p:cNvPr id="9" name="Picture 1" descr="C:\Users\Q845159\Desktop\BariaLink\barialink logo.png">
            <a:extLst>
              <a:ext uri="{FF2B5EF4-FFF2-40B4-BE49-F238E27FC236}">
                <a16:creationId xmlns:a16="http://schemas.microsoft.com/office/drawing/2014/main" id="{3A9D64F2-688F-4722-8FC0-381548C51224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94097" y="120745"/>
            <a:ext cx="2233813" cy="126740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3933245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/>
              <a:t>Postoperative</a:t>
            </a:r>
            <a:r>
              <a:rPr lang="nl-BE" dirty="0"/>
              <a:t> </a:t>
            </a:r>
            <a:r>
              <a:rPr lang="nl-BE" dirty="0" err="1"/>
              <a:t>examinations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95404" y="1793623"/>
            <a:ext cx="10515600" cy="4807201"/>
          </a:xfrm>
        </p:spPr>
        <p:txBody>
          <a:bodyPr>
            <a:normAutofit/>
          </a:bodyPr>
          <a:lstStyle/>
          <a:p>
            <a:r>
              <a:rPr lang="en-US" dirty="0"/>
              <a:t>Examinations :</a:t>
            </a:r>
          </a:p>
          <a:p>
            <a:pPr lvl="1"/>
            <a:r>
              <a:rPr lang="en-US" dirty="0"/>
              <a:t>Endoscopy images/video</a:t>
            </a:r>
          </a:p>
          <a:p>
            <a:pPr lvl="1"/>
            <a:r>
              <a:rPr lang="en-US" dirty="0"/>
              <a:t>CT scans</a:t>
            </a:r>
          </a:p>
          <a:p>
            <a:pPr lvl="1"/>
            <a:r>
              <a:rPr lang="en-US" dirty="0"/>
              <a:t>RX swallow test</a:t>
            </a:r>
          </a:p>
          <a:p>
            <a:pPr lvl="1"/>
            <a:r>
              <a:rPr lang="en-US" dirty="0"/>
              <a:t>Lab results</a:t>
            </a:r>
          </a:p>
          <a:p>
            <a:pPr lvl="1"/>
            <a:r>
              <a:rPr lang="en-US" dirty="0"/>
              <a:t>Other?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  <p:sp>
        <p:nvSpPr>
          <p:cNvPr id="5" name="Tekstvak 4"/>
          <p:cNvSpPr txBox="1"/>
          <p:nvPr/>
        </p:nvSpPr>
        <p:spPr>
          <a:xfrm>
            <a:off x="9809421" y="5600550"/>
            <a:ext cx="238257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3200" b="1" dirty="0"/>
              <a:t>LOGO HOSPITAL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5847CB9-161C-4766-8277-9DC9D80B1CED}"/>
              </a:ext>
            </a:extLst>
          </p:cNvPr>
          <p:cNvSpPr txBox="1"/>
          <p:nvPr/>
        </p:nvSpPr>
        <p:spPr>
          <a:xfrm>
            <a:off x="113923" y="6446935"/>
            <a:ext cx="758425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1400" dirty="0" err="1"/>
              <a:t>Title</a:t>
            </a:r>
            <a:endParaRPr lang="en-US" sz="1400" dirty="0"/>
          </a:p>
        </p:txBody>
      </p:sp>
      <p:pic>
        <p:nvPicPr>
          <p:cNvPr id="8" name="Picture 1" descr="C:\Users\Q845159\Desktop\BariaLink\barialink logo.png">
            <a:extLst>
              <a:ext uri="{FF2B5EF4-FFF2-40B4-BE49-F238E27FC236}">
                <a16:creationId xmlns:a16="http://schemas.microsoft.com/office/drawing/2014/main" id="{B958C21E-0F91-4B2E-BF97-0A2A39D9816C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94097" y="120745"/>
            <a:ext cx="2233813" cy="126740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471586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/>
              <a:t>Introduction</a:t>
            </a:r>
            <a:r>
              <a:rPr lang="nl-BE" dirty="0"/>
              <a:t>–</a:t>
            </a:r>
            <a:r>
              <a:rPr lang="nl-BE" dirty="0" err="1"/>
              <a:t>patient</a:t>
            </a:r>
            <a:r>
              <a:rPr lang="nl-BE" dirty="0"/>
              <a:t> </a:t>
            </a:r>
            <a:r>
              <a:rPr lang="nl-BE" dirty="0" err="1"/>
              <a:t>history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95404" y="1793623"/>
            <a:ext cx="10515600" cy="4807201"/>
          </a:xfrm>
        </p:spPr>
        <p:txBody>
          <a:bodyPr>
            <a:normAutofit/>
          </a:bodyPr>
          <a:lstStyle/>
          <a:p>
            <a:r>
              <a:rPr lang="en-US" dirty="0"/>
              <a:t>Patient: (age, sex)</a:t>
            </a:r>
          </a:p>
          <a:p>
            <a:r>
              <a:rPr lang="en-US" dirty="0"/>
              <a:t>Medical history: (general medical history)</a:t>
            </a:r>
          </a:p>
          <a:p>
            <a:r>
              <a:rPr lang="en-US" dirty="0"/>
              <a:t>Surgical History: (all surgery excluding bariatric surgery)</a:t>
            </a:r>
          </a:p>
          <a:p>
            <a:r>
              <a:rPr lang="en-US" dirty="0"/>
              <a:t>Bariatric Surgery: </a:t>
            </a:r>
          </a:p>
          <a:p>
            <a:pPr lvl="2"/>
            <a:r>
              <a:rPr lang="en-US" dirty="0"/>
              <a:t>Weight evolution (weight, BMI)</a:t>
            </a:r>
          </a:p>
          <a:p>
            <a:pPr lvl="2"/>
            <a:r>
              <a:rPr lang="en-US" dirty="0"/>
              <a:t>Eating pattern/daily intake</a:t>
            </a:r>
          </a:p>
          <a:p>
            <a:pPr lvl="2"/>
            <a:r>
              <a:rPr lang="en-US" dirty="0"/>
              <a:t>Complications</a:t>
            </a:r>
          </a:p>
          <a:p>
            <a:pPr lvl="2"/>
            <a:r>
              <a:rPr lang="en-US" dirty="0"/>
              <a:t>Symptoms patient</a:t>
            </a:r>
          </a:p>
          <a:p>
            <a:pPr lvl="2"/>
            <a:r>
              <a:rPr lang="en-US" dirty="0"/>
              <a:t>Medication</a:t>
            </a:r>
          </a:p>
          <a:p>
            <a:pPr marL="914400" lvl="2" indent="0">
              <a:buNone/>
            </a:pPr>
            <a:endParaRPr lang="en-US" dirty="0"/>
          </a:p>
        </p:txBody>
      </p:sp>
      <p:pic>
        <p:nvPicPr>
          <p:cNvPr id="4" name="Picture 1" descr="C:\Users\Q845159\Desktop\BariaLink\barialink log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94097" y="120745"/>
            <a:ext cx="2233813" cy="1267406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kstvak 4"/>
          <p:cNvSpPr txBox="1"/>
          <p:nvPr/>
        </p:nvSpPr>
        <p:spPr>
          <a:xfrm>
            <a:off x="10092706" y="5600550"/>
            <a:ext cx="238257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3200" b="1" dirty="0"/>
              <a:t>LOGO HOSPITAL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13923" y="6446935"/>
            <a:ext cx="758425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1400" dirty="0" err="1"/>
              <a:t>Title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44882323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/>
              <a:t>Postoperative</a:t>
            </a:r>
            <a:r>
              <a:rPr lang="nl-BE" dirty="0"/>
              <a:t> </a:t>
            </a:r>
            <a:r>
              <a:rPr lang="nl-BE" dirty="0" err="1"/>
              <a:t>examinations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827314" y="2452915"/>
            <a:ext cx="250728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 err="1"/>
              <a:t>Insert</a:t>
            </a:r>
            <a:r>
              <a:rPr lang="nl-BE" dirty="0"/>
              <a:t> video examination</a:t>
            </a:r>
            <a:endParaRPr lang="en-US" dirty="0"/>
          </a:p>
          <a:p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10040140" y="5588403"/>
            <a:ext cx="1835567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nl-BE" sz="3200" b="1" dirty="0">
                <a:solidFill>
                  <a:prstClr val="black"/>
                </a:solidFill>
              </a:rPr>
              <a:t>LOGO </a:t>
            </a:r>
          </a:p>
          <a:p>
            <a:pPr lvl="0"/>
            <a:r>
              <a:rPr lang="nl-BE" sz="3200" b="1" dirty="0">
                <a:solidFill>
                  <a:prstClr val="black"/>
                </a:solidFill>
              </a:rPr>
              <a:t>HOSPITAL</a:t>
            </a:r>
          </a:p>
        </p:txBody>
      </p:sp>
      <p:sp>
        <p:nvSpPr>
          <p:cNvPr id="7" name="TextBox 5">
            <a:extLst>
              <a:ext uri="{FF2B5EF4-FFF2-40B4-BE49-F238E27FC236}">
                <a16:creationId xmlns:a16="http://schemas.microsoft.com/office/drawing/2014/main" id="{73153BC7-5572-48C8-B425-D98530EFE3B0}"/>
              </a:ext>
            </a:extLst>
          </p:cNvPr>
          <p:cNvSpPr txBox="1"/>
          <p:nvPr/>
        </p:nvSpPr>
        <p:spPr>
          <a:xfrm>
            <a:off x="113923" y="6446935"/>
            <a:ext cx="758425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1400" dirty="0" err="1"/>
              <a:t>Title</a:t>
            </a:r>
            <a:endParaRPr lang="en-US" sz="1400" dirty="0"/>
          </a:p>
        </p:txBody>
      </p:sp>
      <p:pic>
        <p:nvPicPr>
          <p:cNvPr id="10" name="Picture 1" descr="C:\Users\Q845159\Desktop\BariaLink\barialink logo.png">
            <a:extLst>
              <a:ext uri="{FF2B5EF4-FFF2-40B4-BE49-F238E27FC236}">
                <a16:creationId xmlns:a16="http://schemas.microsoft.com/office/drawing/2014/main" id="{A3B29100-60CE-40E8-AC5B-86905C466C55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94097" y="120745"/>
            <a:ext cx="2233813" cy="126740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9943676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/>
              <a:t>Patient</a:t>
            </a:r>
            <a:r>
              <a:rPr lang="nl-BE" dirty="0"/>
              <a:t> Follow-up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95404" y="1793623"/>
            <a:ext cx="10515600" cy="4807201"/>
          </a:xfrm>
        </p:spPr>
        <p:txBody>
          <a:bodyPr>
            <a:normAutofit/>
          </a:bodyPr>
          <a:lstStyle/>
          <a:p>
            <a:r>
              <a:rPr lang="en-US" dirty="0"/>
              <a:t>Patient Follow-up :</a:t>
            </a:r>
          </a:p>
          <a:p>
            <a:pPr lvl="1"/>
            <a:r>
              <a:rPr lang="en-US" dirty="0"/>
              <a:t>Follow-up 6 weeks</a:t>
            </a:r>
          </a:p>
          <a:p>
            <a:pPr lvl="1"/>
            <a:r>
              <a:rPr lang="en-US" dirty="0"/>
              <a:t>Follow-up 6 months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  <p:sp>
        <p:nvSpPr>
          <p:cNvPr id="5" name="Tekstvak 4"/>
          <p:cNvSpPr txBox="1"/>
          <p:nvPr/>
        </p:nvSpPr>
        <p:spPr>
          <a:xfrm>
            <a:off x="9809421" y="5600550"/>
            <a:ext cx="238257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3200" b="1" dirty="0">
                <a:solidFill>
                  <a:prstClr val="black"/>
                </a:solidFill>
              </a:rPr>
              <a:t>LOGO HOSPITAL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4F816EA-B377-435A-AB90-E584E1E35087}"/>
              </a:ext>
            </a:extLst>
          </p:cNvPr>
          <p:cNvSpPr txBox="1"/>
          <p:nvPr/>
        </p:nvSpPr>
        <p:spPr>
          <a:xfrm>
            <a:off x="113923" y="6446935"/>
            <a:ext cx="758425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1400" dirty="0" err="1"/>
              <a:t>Title</a:t>
            </a:r>
            <a:endParaRPr lang="en-US" sz="1400" dirty="0"/>
          </a:p>
        </p:txBody>
      </p:sp>
      <p:pic>
        <p:nvPicPr>
          <p:cNvPr id="8" name="Picture 1" descr="C:\Users\Q845159\Desktop\BariaLink\barialink logo.png">
            <a:extLst>
              <a:ext uri="{FF2B5EF4-FFF2-40B4-BE49-F238E27FC236}">
                <a16:creationId xmlns:a16="http://schemas.microsoft.com/office/drawing/2014/main" id="{9F647E58-6136-4486-8E78-6493BE159F78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94097" y="120745"/>
            <a:ext cx="2233813" cy="126740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112658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/>
              <a:t>Preoperative</a:t>
            </a:r>
            <a:r>
              <a:rPr lang="nl-BE" dirty="0"/>
              <a:t> </a:t>
            </a:r>
            <a:r>
              <a:rPr lang="nl-BE" dirty="0" err="1"/>
              <a:t>examinations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25222" y="1793623"/>
            <a:ext cx="10515600" cy="4807201"/>
          </a:xfrm>
        </p:spPr>
        <p:txBody>
          <a:bodyPr>
            <a:normAutofit/>
          </a:bodyPr>
          <a:lstStyle/>
          <a:p>
            <a:r>
              <a:rPr lang="en-US" dirty="0"/>
              <a:t>Examinations : </a:t>
            </a:r>
          </a:p>
          <a:p>
            <a:pPr lvl="1"/>
            <a:r>
              <a:rPr lang="en-US" dirty="0"/>
              <a:t>Endoscopy images/video</a:t>
            </a:r>
          </a:p>
          <a:p>
            <a:pPr lvl="1"/>
            <a:r>
              <a:rPr lang="en-US" dirty="0"/>
              <a:t>CT scans</a:t>
            </a:r>
          </a:p>
          <a:p>
            <a:pPr lvl="1"/>
            <a:r>
              <a:rPr lang="en-US" dirty="0"/>
              <a:t>RX swallow test</a:t>
            </a:r>
          </a:p>
          <a:p>
            <a:pPr lvl="1"/>
            <a:r>
              <a:rPr lang="en-US" dirty="0"/>
              <a:t>Lab results</a:t>
            </a:r>
          </a:p>
          <a:p>
            <a:pPr lvl="1"/>
            <a:r>
              <a:rPr lang="en-US" dirty="0"/>
              <a:t>Other? </a:t>
            </a:r>
          </a:p>
        </p:txBody>
      </p:sp>
      <p:sp>
        <p:nvSpPr>
          <p:cNvPr id="5" name="Tekstvak 4"/>
          <p:cNvSpPr txBox="1"/>
          <p:nvPr/>
        </p:nvSpPr>
        <p:spPr>
          <a:xfrm>
            <a:off x="9991107" y="5600550"/>
            <a:ext cx="238257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3200" b="1" dirty="0">
                <a:solidFill>
                  <a:prstClr val="black"/>
                </a:solidFill>
              </a:rPr>
              <a:t>LOGO HOSPITAL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7E43615-82C4-4D30-BE9E-77A5FC5A4FD2}"/>
              </a:ext>
            </a:extLst>
          </p:cNvPr>
          <p:cNvSpPr txBox="1"/>
          <p:nvPr/>
        </p:nvSpPr>
        <p:spPr>
          <a:xfrm>
            <a:off x="113923" y="6446935"/>
            <a:ext cx="758425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1400" dirty="0" err="1"/>
              <a:t>Title</a:t>
            </a:r>
            <a:endParaRPr lang="en-US" sz="1400" dirty="0"/>
          </a:p>
        </p:txBody>
      </p:sp>
      <p:pic>
        <p:nvPicPr>
          <p:cNvPr id="8" name="Picture 1" descr="C:\Users\Q845159\Desktop\BariaLink\barialink logo.png">
            <a:extLst>
              <a:ext uri="{FF2B5EF4-FFF2-40B4-BE49-F238E27FC236}">
                <a16:creationId xmlns:a16="http://schemas.microsoft.com/office/drawing/2014/main" id="{2EBD8712-2926-41D3-B4F5-05D2BF2CDB54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94097" y="120745"/>
            <a:ext cx="2233813" cy="126740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183752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/>
              <a:t>Preoperative</a:t>
            </a:r>
            <a:r>
              <a:rPr lang="nl-BE" dirty="0"/>
              <a:t> </a:t>
            </a:r>
            <a:r>
              <a:rPr lang="nl-BE" dirty="0" err="1"/>
              <a:t>examinations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856343" y="2351314"/>
            <a:ext cx="25072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 err="1"/>
              <a:t>Insert</a:t>
            </a:r>
            <a:r>
              <a:rPr lang="nl-BE" dirty="0"/>
              <a:t> video examination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05907" y="5516764"/>
            <a:ext cx="2133785" cy="1341236"/>
          </a:xfrm>
          <a:prstGeom prst="rect">
            <a:avLst/>
          </a:prstGeom>
        </p:spPr>
      </p:pic>
      <p:sp>
        <p:nvSpPr>
          <p:cNvPr id="8" name="TextBox 5">
            <a:extLst>
              <a:ext uri="{FF2B5EF4-FFF2-40B4-BE49-F238E27FC236}">
                <a16:creationId xmlns:a16="http://schemas.microsoft.com/office/drawing/2014/main" id="{E35F420F-DD53-4144-86B5-0443AB64EC99}"/>
              </a:ext>
            </a:extLst>
          </p:cNvPr>
          <p:cNvSpPr txBox="1"/>
          <p:nvPr/>
        </p:nvSpPr>
        <p:spPr>
          <a:xfrm>
            <a:off x="113923" y="6446935"/>
            <a:ext cx="758425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1400" dirty="0" err="1"/>
              <a:t>Title</a:t>
            </a:r>
            <a:endParaRPr lang="en-US" sz="1400" dirty="0"/>
          </a:p>
        </p:txBody>
      </p:sp>
      <p:pic>
        <p:nvPicPr>
          <p:cNvPr id="10" name="Picture 1" descr="C:\Users\Q845159\Desktop\BariaLink\barialink logo.png">
            <a:extLst>
              <a:ext uri="{FF2B5EF4-FFF2-40B4-BE49-F238E27FC236}">
                <a16:creationId xmlns:a16="http://schemas.microsoft.com/office/drawing/2014/main" id="{B245EEAE-8E94-434C-A644-3163A98B23DE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94097" y="120745"/>
            <a:ext cx="2233813" cy="126740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165956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/>
              <a:t>Preoperative</a:t>
            </a:r>
            <a:r>
              <a:rPr lang="nl-BE" dirty="0"/>
              <a:t> </a:t>
            </a:r>
            <a:r>
              <a:rPr lang="nl-BE" dirty="0" err="1"/>
              <a:t>examinations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015999" y="2249715"/>
            <a:ext cx="250728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 err="1"/>
              <a:t>Insert</a:t>
            </a:r>
            <a:r>
              <a:rPr lang="nl-BE" dirty="0"/>
              <a:t> video examination</a:t>
            </a:r>
            <a:endParaRPr lang="en-US" dirty="0"/>
          </a:p>
          <a:p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34935" y="5516764"/>
            <a:ext cx="2133785" cy="1341236"/>
          </a:xfrm>
          <a:prstGeom prst="rect">
            <a:avLst/>
          </a:prstGeom>
        </p:spPr>
      </p:pic>
      <p:sp>
        <p:nvSpPr>
          <p:cNvPr id="10" name="TextBox 5">
            <a:extLst>
              <a:ext uri="{FF2B5EF4-FFF2-40B4-BE49-F238E27FC236}">
                <a16:creationId xmlns:a16="http://schemas.microsoft.com/office/drawing/2014/main" id="{5AB6F3D0-5F1D-49C3-B4E2-9D097E6E3BF1}"/>
              </a:ext>
            </a:extLst>
          </p:cNvPr>
          <p:cNvSpPr txBox="1"/>
          <p:nvPr/>
        </p:nvSpPr>
        <p:spPr>
          <a:xfrm>
            <a:off x="113923" y="6446935"/>
            <a:ext cx="758425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1400" dirty="0" err="1"/>
              <a:t>Title</a:t>
            </a:r>
            <a:endParaRPr lang="en-US" sz="1400" dirty="0"/>
          </a:p>
        </p:txBody>
      </p:sp>
      <p:pic>
        <p:nvPicPr>
          <p:cNvPr id="8" name="Picture 1" descr="C:\Users\Q845159\Desktop\BariaLink\barialink logo.png">
            <a:extLst>
              <a:ext uri="{FF2B5EF4-FFF2-40B4-BE49-F238E27FC236}">
                <a16:creationId xmlns:a16="http://schemas.microsoft.com/office/drawing/2014/main" id="{C0D98349-5F83-4967-9FB1-70C252CA6C1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94097" y="120745"/>
            <a:ext cx="2233813" cy="126740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536239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13924" y="401440"/>
            <a:ext cx="7940186" cy="829932"/>
          </a:xfrm>
        </p:spPr>
        <p:txBody>
          <a:bodyPr>
            <a:normAutofit fontScale="90000"/>
          </a:bodyPr>
          <a:lstStyle/>
          <a:p>
            <a:r>
              <a:rPr lang="nl-BE" dirty="0" err="1"/>
              <a:t>Discussion</a:t>
            </a:r>
            <a:r>
              <a:rPr lang="nl-BE" dirty="0"/>
              <a:t> </a:t>
            </a:r>
            <a:r>
              <a:rPr lang="nl-BE" dirty="0" err="1"/>
              <a:t>results</a:t>
            </a:r>
            <a:r>
              <a:rPr lang="nl-BE" dirty="0"/>
              <a:t> </a:t>
            </a:r>
            <a:r>
              <a:rPr lang="nl-BE" dirty="0" err="1"/>
              <a:t>preoperative</a:t>
            </a:r>
            <a:r>
              <a:rPr lang="nl-BE" dirty="0"/>
              <a:t> </a:t>
            </a:r>
            <a:r>
              <a:rPr lang="nl-BE" dirty="0" err="1"/>
              <a:t>examinations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95404" y="1793623"/>
            <a:ext cx="10515600" cy="4807201"/>
          </a:xfrm>
        </p:spPr>
        <p:txBody>
          <a:bodyPr>
            <a:normAutofit/>
          </a:bodyPr>
          <a:lstStyle/>
          <a:p>
            <a:r>
              <a:rPr lang="nl-BE" dirty="0"/>
              <a:t>Summary of the </a:t>
            </a:r>
            <a:r>
              <a:rPr lang="nl-BE" dirty="0" err="1"/>
              <a:t>investigations</a:t>
            </a:r>
            <a:endParaRPr lang="nl-BE" dirty="0"/>
          </a:p>
          <a:p>
            <a:endParaRPr lang="nl-BE" dirty="0"/>
          </a:p>
          <a:p>
            <a:r>
              <a:rPr lang="nl-BE" dirty="0" err="1"/>
              <a:t>Discussion</a:t>
            </a:r>
            <a:r>
              <a:rPr lang="nl-BE" dirty="0"/>
              <a:t> </a:t>
            </a:r>
            <a:endParaRPr lang="en-US" dirty="0"/>
          </a:p>
          <a:p>
            <a:endParaRPr lang="en-US" dirty="0"/>
          </a:p>
        </p:txBody>
      </p:sp>
      <p:sp>
        <p:nvSpPr>
          <p:cNvPr id="5" name="Tekstvak 4"/>
          <p:cNvSpPr txBox="1"/>
          <p:nvPr/>
        </p:nvSpPr>
        <p:spPr>
          <a:xfrm>
            <a:off x="10107221" y="5600550"/>
            <a:ext cx="238257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3200" b="1" dirty="0"/>
              <a:t>LOGO HOSPITAL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F380F1A-3D63-49B7-81A3-A2B6666D19B7}"/>
              </a:ext>
            </a:extLst>
          </p:cNvPr>
          <p:cNvSpPr txBox="1"/>
          <p:nvPr/>
        </p:nvSpPr>
        <p:spPr>
          <a:xfrm>
            <a:off x="113923" y="6446935"/>
            <a:ext cx="758425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1400" dirty="0" err="1"/>
              <a:t>Title</a:t>
            </a:r>
            <a:endParaRPr lang="en-US" sz="1400" dirty="0"/>
          </a:p>
        </p:txBody>
      </p:sp>
      <p:pic>
        <p:nvPicPr>
          <p:cNvPr id="8" name="Picture 1" descr="C:\Users\Q845159\Desktop\BariaLink\barialink logo.png">
            <a:extLst>
              <a:ext uri="{FF2B5EF4-FFF2-40B4-BE49-F238E27FC236}">
                <a16:creationId xmlns:a16="http://schemas.microsoft.com/office/drawing/2014/main" id="{EC428B96-1421-4DE9-BAD7-2D4CBAD7E237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94097" y="120745"/>
            <a:ext cx="2233813" cy="126740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729037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13924" y="401440"/>
            <a:ext cx="7940186" cy="829932"/>
          </a:xfrm>
        </p:spPr>
        <p:txBody>
          <a:bodyPr>
            <a:normAutofit/>
          </a:bodyPr>
          <a:lstStyle/>
          <a:p>
            <a:r>
              <a:rPr lang="nl-BE" dirty="0"/>
              <a:t>Treatment options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95404" y="1793623"/>
            <a:ext cx="10515600" cy="4807201"/>
          </a:xfrm>
        </p:spPr>
        <p:txBody>
          <a:bodyPr>
            <a:normAutofit/>
          </a:bodyPr>
          <a:lstStyle/>
          <a:p>
            <a:r>
              <a:rPr lang="en-US" dirty="0"/>
              <a:t>Next steps</a:t>
            </a:r>
          </a:p>
          <a:p>
            <a:pPr lvl="1"/>
            <a:r>
              <a:rPr lang="en-US" dirty="0"/>
              <a:t>Treatment </a:t>
            </a:r>
          </a:p>
          <a:p>
            <a:pPr lvl="2"/>
            <a:r>
              <a:rPr lang="nl-BE" dirty="0" err="1"/>
              <a:t>Conservative</a:t>
            </a:r>
            <a:r>
              <a:rPr lang="nl-BE" dirty="0"/>
              <a:t> ?</a:t>
            </a:r>
          </a:p>
          <a:p>
            <a:pPr lvl="2"/>
            <a:r>
              <a:rPr lang="nl-BE" dirty="0" err="1"/>
              <a:t>Surgical</a:t>
            </a:r>
            <a:r>
              <a:rPr lang="nl-BE" dirty="0"/>
              <a:t> ?</a:t>
            </a:r>
          </a:p>
          <a:p>
            <a:pPr marL="914400" lvl="2" indent="0">
              <a:buNone/>
            </a:pPr>
            <a:endParaRPr lang="en-US" dirty="0"/>
          </a:p>
          <a:p>
            <a:pPr lvl="1"/>
            <a:r>
              <a:rPr lang="en-US" dirty="0"/>
              <a:t>If surgical intervention is decided</a:t>
            </a:r>
          </a:p>
          <a:p>
            <a:pPr lvl="2"/>
            <a:r>
              <a:rPr lang="en-US" dirty="0"/>
              <a:t>Which type of bariatric intervention is preferred?</a:t>
            </a:r>
          </a:p>
          <a:p>
            <a:pPr lvl="2"/>
            <a:r>
              <a:rPr lang="nl-BE" dirty="0" err="1"/>
              <a:t>Other</a:t>
            </a:r>
            <a:r>
              <a:rPr lang="nl-BE" dirty="0"/>
              <a:t> </a:t>
            </a:r>
            <a:r>
              <a:rPr lang="nl-BE" dirty="0" err="1"/>
              <a:t>surgical</a:t>
            </a:r>
            <a:r>
              <a:rPr lang="nl-BE" dirty="0"/>
              <a:t> </a:t>
            </a:r>
            <a:r>
              <a:rPr lang="nl-BE" dirty="0" err="1"/>
              <a:t>alternatives</a:t>
            </a:r>
            <a:r>
              <a:rPr lang="nl-BE" dirty="0"/>
              <a:t> ?</a:t>
            </a:r>
            <a:endParaRPr lang="en-US" dirty="0"/>
          </a:p>
        </p:txBody>
      </p:sp>
      <p:sp>
        <p:nvSpPr>
          <p:cNvPr id="5" name="Tekstvak 4"/>
          <p:cNvSpPr txBox="1"/>
          <p:nvPr/>
        </p:nvSpPr>
        <p:spPr>
          <a:xfrm>
            <a:off x="10020135" y="5600550"/>
            <a:ext cx="238257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3200" b="1" dirty="0">
                <a:solidFill>
                  <a:prstClr val="black"/>
                </a:solidFill>
              </a:rPr>
              <a:t>LOGO HOSPITAL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5715EA6-5E78-45EC-83D5-35A36A88DAAC}"/>
              </a:ext>
            </a:extLst>
          </p:cNvPr>
          <p:cNvSpPr txBox="1"/>
          <p:nvPr/>
        </p:nvSpPr>
        <p:spPr>
          <a:xfrm>
            <a:off x="113923" y="6446935"/>
            <a:ext cx="758425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1400" dirty="0" err="1"/>
              <a:t>Title</a:t>
            </a:r>
            <a:endParaRPr lang="en-US" sz="1400" dirty="0"/>
          </a:p>
        </p:txBody>
      </p:sp>
      <p:pic>
        <p:nvPicPr>
          <p:cNvPr id="8" name="Picture 1" descr="C:\Users\Q845159\Desktop\BariaLink\barialink logo.png">
            <a:extLst>
              <a:ext uri="{FF2B5EF4-FFF2-40B4-BE49-F238E27FC236}">
                <a16:creationId xmlns:a16="http://schemas.microsoft.com/office/drawing/2014/main" id="{BB356644-2518-4F7E-B8F9-7F9BBAA4F62F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94097" y="120745"/>
            <a:ext cx="2233813" cy="126740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933978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fgeronde rechthoek 4"/>
          <p:cNvSpPr/>
          <p:nvPr/>
        </p:nvSpPr>
        <p:spPr>
          <a:xfrm>
            <a:off x="0" y="4595702"/>
            <a:ext cx="12389716" cy="1930400"/>
          </a:xfrm>
          <a:prstGeom prst="roundRect">
            <a:avLst/>
          </a:prstGeom>
          <a:solidFill>
            <a:srgbClr val="1B5D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nl-BE" dirty="0">
              <a:solidFill>
                <a:prstClr val="white"/>
              </a:solidFill>
            </a:endParaRPr>
          </a:p>
        </p:txBody>
      </p:sp>
      <p:sp>
        <p:nvSpPr>
          <p:cNvPr id="6" name="Tekstvak 5"/>
          <p:cNvSpPr txBox="1"/>
          <p:nvPr/>
        </p:nvSpPr>
        <p:spPr>
          <a:xfrm>
            <a:off x="432577" y="3106329"/>
            <a:ext cx="1091218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000000"/>
                </a:solidFill>
              </a:rPr>
              <a:t>Title</a:t>
            </a:r>
          </a:p>
          <a:p>
            <a:pPr algn="ctr"/>
            <a:r>
              <a:rPr lang="en-US" sz="2400" b="1" dirty="0" err="1">
                <a:solidFill>
                  <a:srgbClr val="000000"/>
                </a:solidFill>
              </a:rPr>
              <a:t>Peroperative</a:t>
            </a:r>
            <a:r>
              <a:rPr lang="en-US" sz="2400" b="1" dirty="0">
                <a:solidFill>
                  <a:srgbClr val="000000"/>
                </a:solidFill>
              </a:rPr>
              <a:t> case  </a:t>
            </a:r>
          </a:p>
        </p:txBody>
      </p:sp>
      <p:sp>
        <p:nvSpPr>
          <p:cNvPr id="4" name="Tekstvak 3"/>
          <p:cNvSpPr txBox="1"/>
          <p:nvPr/>
        </p:nvSpPr>
        <p:spPr>
          <a:xfrm>
            <a:off x="10349346" y="4970882"/>
            <a:ext cx="1676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3200" b="1" dirty="0">
                <a:solidFill>
                  <a:prstClr val="white"/>
                </a:solidFill>
              </a:rPr>
              <a:t>Logo </a:t>
            </a:r>
            <a:r>
              <a:rPr lang="nl-BE" sz="3200" b="1" dirty="0" err="1">
                <a:solidFill>
                  <a:prstClr val="white"/>
                </a:solidFill>
              </a:rPr>
              <a:t>Hospital</a:t>
            </a:r>
            <a:endParaRPr lang="nl-BE" sz="3200" b="1" dirty="0">
              <a:solidFill>
                <a:prstClr val="white"/>
              </a:solidFill>
            </a:endParaRPr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E8E15D81-0F1E-459C-B1CC-F8611AB7A69B}"/>
              </a:ext>
            </a:extLst>
          </p:cNvPr>
          <p:cNvSpPr txBox="1"/>
          <p:nvPr/>
        </p:nvSpPr>
        <p:spPr>
          <a:xfrm>
            <a:off x="136379" y="4822369"/>
            <a:ext cx="7816130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32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Dr. </a:t>
            </a:r>
            <a:br>
              <a:rPr lang="nl-BE" dirty="0">
                <a:solidFill>
                  <a:srgbClr val="544A3B"/>
                </a:solidFill>
              </a:rPr>
            </a:br>
            <a:endParaRPr lang="nl-BE" dirty="0">
              <a:solidFill>
                <a:srgbClr val="544A3B"/>
              </a:solidFill>
            </a:endParaRPr>
          </a:p>
          <a:p>
            <a:endParaRPr lang="nl-BE" dirty="0">
              <a:solidFill>
                <a:prstClr val="white"/>
              </a:solidFill>
            </a:endParaRPr>
          </a:p>
          <a:p>
            <a:r>
              <a:rPr lang="nl-BE" dirty="0" err="1">
                <a:solidFill>
                  <a:prstClr val="white"/>
                </a:solidFill>
              </a:rPr>
              <a:t>th</a:t>
            </a:r>
            <a:r>
              <a:rPr lang="nl-BE" dirty="0">
                <a:solidFill>
                  <a:prstClr val="white"/>
                </a:solidFill>
              </a:rPr>
              <a:t> BARIALINK Academy - //2020</a:t>
            </a:r>
          </a:p>
        </p:txBody>
      </p:sp>
      <p:pic>
        <p:nvPicPr>
          <p:cNvPr id="7" name="Afbeelding 2" descr="barialink logo">
            <a:extLst>
              <a:ext uri="{FF2B5EF4-FFF2-40B4-BE49-F238E27FC236}">
                <a16:creationId xmlns:a16="http://schemas.microsoft.com/office/drawing/2014/main" id="{733948A9-4D18-4C00-9394-65C01B64E9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0031" y="516331"/>
            <a:ext cx="2698682" cy="1285991"/>
          </a:xfrm>
          <a:prstGeom prst="rect">
            <a:avLst/>
          </a:prstGeom>
          <a:noFill/>
          <a:ln w="63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Afbeelding 8">
            <a:extLst>
              <a:ext uri="{FF2B5EF4-FFF2-40B4-BE49-F238E27FC236}">
                <a16:creationId xmlns:a16="http://schemas.microsoft.com/office/drawing/2014/main" id="{7650C837-EEBC-477E-93E1-08FEA93F1E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96948" y="516529"/>
            <a:ext cx="4043894" cy="1288020"/>
          </a:xfrm>
          <a:prstGeom prst="rect">
            <a:avLst/>
          </a:prstGeom>
          <a:ln w="19050">
            <a:solidFill>
              <a:srgbClr val="000000"/>
            </a:solidFill>
          </a:ln>
        </p:spPr>
      </p:pic>
    </p:spTree>
    <p:extLst>
      <p:ext uri="{BB962C8B-B14F-4D97-AF65-F5344CB8AC3E}">
        <p14:creationId xmlns:p14="http://schemas.microsoft.com/office/powerpoint/2010/main" val="21909128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/>
              <a:t>Introduction</a:t>
            </a:r>
            <a:r>
              <a:rPr lang="nl-BE" dirty="0"/>
              <a:t>–</a:t>
            </a:r>
            <a:r>
              <a:rPr lang="nl-BE" dirty="0" err="1"/>
              <a:t>patient</a:t>
            </a:r>
            <a:r>
              <a:rPr lang="nl-BE" dirty="0"/>
              <a:t> </a:t>
            </a:r>
            <a:r>
              <a:rPr lang="nl-BE" dirty="0" err="1"/>
              <a:t>history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95404" y="1793623"/>
            <a:ext cx="10515600" cy="4807201"/>
          </a:xfrm>
        </p:spPr>
        <p:txBody>
          <a:bodyPr>
            <a:normAutofit/>
          </a:bodyPr>
          <a:lstStyle/>
          <a:p>
            <a:r>
              <a:rPr lang="en-US" dirty="0"/>
              <a:t>Patient: (age, sex)</a:t>
            </a:r>
          </a:p>
          <a:p>
            <a:r>
              <a:rPr lang="en-US" dirty="0"/>
              <a:t>Medical history: (general medical history)</a:t>
            </a:r>
          </a:p>
          <a:p>
            <a:r>
              <a:rPr lang="en-US" dirty="0"/>
              <a:t>Surgical History: (all surgery excluding bariatric surgery)</a:t>
            </a:r>
          </a:p>
          <a:p>
            <a:r>
              <a:rPr lang="en-US" dirty="0"/>
              <a:t>Bariatric Surgery: </a:t>
            </a:r>
          </a:p>
          <a:p>
            <a:pPr lvl="2"/>
            <a:r>
              <a:rPr lang="en-US" dirty="0"/>
              <a:t>Weight evolution (weight, BMI)</a:t>
            </a:r>
          </a:p>
          <a:p>
            <a:pPr lvl="2"/>
            <a:r>
              <a:rPr lang="en-US" dirty="0"/>
              <a:t>Eating pattern/daily intake</a:t>
            </a:r>
          </a:p>
          <a:p>
            <a:pPr lvl="2"/>
            <a:r>
              <a:rPr lang="en-US" dirty="0"/>
              <a:t>Complications</a:t>
            </a:r>
          </a:p>
          <a:p>
            <a:pPr lvl="2"/>
            <a:r>
              <a:rPr lang="en-US" dirty="0"/>
              <a:t>Symptoms patient</a:t>
            </a:r>
          </a:p>
          <a:p>
            <a:pPr lvl="2"/>
            <a:r>
              <a:rPr lang="en-US" dirty="0"/>
              <a:t>Medication</a:t>
            </a:r>
          </a:p>
          <a:p>
            <a:pPr marL="914400" lvl="2" indent="0">
              <a:buNone/>
            </a:pPr>
            <a:endParaRPr lang="en-US" dirty="0"/>
          </a:p>
        </p:txBody>
      </p:sp>
      <p:sp>
        <p:nvSpPr>
          <p:cNvPr id="5" name="Tekstvak 4"/>
          <p:cNvSpPr txBox="1"/>
          <p:nvPr/>
        </p:nvSpPr>
        <p:spPr>
          <a:xfrm>
            <a:off x="10063679" y="5600550"/>
            <a:ext cx="238257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3200" b="1" dirty="0"/>
              <a:t>LOGO HOSPITAL</a:t>
            </a:r>
          </a:p>
        </p:txBody>
      </p:sp>
      <p:sp>
        <p:nvSpPr>
          <p:cNvPr id="8" name="TextBox 5">
            <a:extLst>
              <a:ext uri="{FF2B5EF4-FFF2-40B4-BE49-F238E27FC236}">
                <a16:creationId xmlns:a16="http://schemas.microsoft.com/office/drawing/2014/main" id="{23A0A71F-CEA5-41BC-8385-13017FBDD28A}"/>
              </a:ext>
            </a:extLst>
          </p:cNvPr>
          <p:cNvSpPr txBox="1"/>
          <p:nvPr/>
        </p:nvSpPr>
        <p:spPr>
          <a:xfrm>
            <a:off x="113923" y="6446935"/>
            <a:ext cx="758425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1400" dirty="0" err="1"/>
              <a:t>Title</a:t>
            </a:r>
            <a:endParaRPr lang="en-US" sz="1400" dirty="0"/>
          </a:p>
        </p:txBody>
      </p:sp>
      <p:pic>
        <p:nvPicPr>
          <p:cNvPr id="7" name="Picture 1" descr="C:\Users\Q845159\Desktop\BariaLink\barialink logo.png">
            <a:extLst>
              <a:ext uri="{FF2B5EF4-FFF2-40B4-BE49-F238E27FC236}">
                <a16:creationId xmlns:a16="http://schemas.microsoft.com/office/drawing/2014/main" id="{56EAF085-BCBB-497C-A213-C4C49312EA79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94097" y="120745"/>
            <a:ext cx="2233813" cy="126740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1997354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1.0&quot;&gt;&lt;object type=&quot;1&quot; unique_id=&quot;10001&quot;&gt;&lt;object type=&quot;2&quot; unique_id=&quot;10002&quot;&gt;&lt;object type=&quot;3&quot; unique_id=&quot;10004&quot;&gt;&lt;property id=&quot;20148&quot; value=&quot;5&quot;/&gt;&lt;property id=&quot;20300&quot; value=&quot;Slide 1&quot;/&gt;&lt;property id=&quot;20307&quot; value=&quot;513&quot;/&gt;&lt;/object&gt;&lt;object type=&quot;3&quot; unique_id=&quot;10005&quot;&gt;&lt;property id=&quot;20148&quot; value=&quot;5&quot;/&gt;&lt;property id=&quot;20300&quot; value=&quot;Slide 2 - &amp;quot;Introduction–patient history&amp;quot;&quot;/&gt;&lt;property id=&quot;20307&quot; value=&quot;496&quot;/&gt;&lt;/object&gt;&lt;object type=&quot;3&quot; unique_id=&quot;10006&quot;&gt;&lt;property id=&quot;20148&quot; value=&quot;5&quot;/&gt;&lt;property id=&quot;20300&quot; value=&quot;Slide 3 - &amp;quot;Preoperative examinations&amp;quot;&quot;/&gt;&lt;property id=&quot;20307&quot; value=&quot;518&quot;/&gt;&lt;/object&gt;&lt;object type=&quot;3&quot; unique_id=&quot;10007&quot;&gt;&lt;property id=&quot;20148&quot; value=&quot;5&quot;/&gt;&lt;property id=&quot;20300&quot; value=&quot;Slide 4 - &amp;quot;Preoperative examinations&amp;quot;&quot;/&gt;&lt;property id=&quot;20307&quot; value=&quot;519&quot;/&gt;&lt;/object&gt;&lt;object type=&quot;3&quot; unique_id=&quot;10008&quot;&gt;&lt;property id=&quot;20148&quot; value=&quot;5&quot;/&gt;&lt;property id=&quot;20300&quot; value=&quot;Slide 5 - &amp;quot;Preoperative examinations&amp;quot;&quot;/&gt;&lt;property id=&quot;20307&quot; value=&quot;520&quot;/&gt;&lt;/object&gt;&lt;object type=&quot;3&quot; unique_id=&quot;10009&quot;&gt;&lt;property id=&quot;20148&quot; value=&quot;5&quot;/&gt;&lt;property id=&quot;20300&quot; value=&quot;Slide 6 - &amp;quot;Discussion results preoperative examinations&amp;quot;&quot;/&gt;&lt;property id=&quot;20307&quot; value=&quot;498&quot;/&gt;&lt;/object&gt;&lt;object type=&quot;3&quot; unique_id=&quot;10010&quot;&gt;&lt;property id=&quot;20148&quot; value=&quot;5&quot;/&gt;&lt;property id=&quot;20300&quot; value=&quot;Slide 7 - &amp;quot;Treatment options&amp;quot;&quot;/&gt;&lt;property id=&quot;20307&quot; value=&quot;517&quot;/&gt;&lt;/object&gt;&lt;object type=&quot;3&quot; unique_id=&quot;10011&quot;&gt;&lt;property id=&quot;20148&quot; value=&quot;5&quot;/&gt;&lt;property id=&quot;20300&quot; value=&quot;Slide 8&quot;/&gt;&lt;property id=&quot;20307&quot; value=&quot;514&quot;/&gt;&lt;/object&gt;&lt;object type=&quot;3&quot; unique_id=&quot;10012&quot;&gt;&lt;property id=&quot;20148&quot; value=&quot;5&quot;/&gt;&lt;property id=&quot;20300&quot; value=&quot;Slide 9 - &amp;quot;Introduction–patient history&amp;quot;&quot;/&gt;&lt;property id=&quot;20307&quot; value=&quot;507&quot;/&gt;&lt;/object&gt;&lt;object type=&quot;3&quot; unique_id=&quot;10013&quot;&gt;&lt;property id=&quot;20148&quot; value=&quot;5&quot;/&gt;&lt;property id=&quot;20300&quot; value=&quot;Slide 10 - &amp;quot;Preoperative examinations&amp;quot;&quot;/&gt;&lt;property id=&quot;20307&quot; value=&quot;500&quot;/&gt;&lt;/object&gt;&lt;object type=&quot;3&quot; unique_id=&quot;10014&quot;&gt;&lt;property id=&quot;20148&quot; value=&quot;5&quot;/&gt;&lt;property id=&quot;20300&quot; value=&quot;Slide 11 - &amp;quot;Preoperative examinations&amp;quot;&quot;/&gt;&lt;property id=&quot;20307&quot; value=&quot;521&quot;/&gt;&lt;/object&gt;&lt;object type=&quot;3&quot; unique_id=&quot;10015&quot;&gt;&lt;property id=&quot;20148&quot; value=&quot;5&quot;/&gt;&lt;property id=&quot;20300&quot; value=&quot;Slide 12 - &amp;quot;Bariatric procedure&amp;quot;&quot;/&gt;&lt;property id=&quot;20307&quot; value=&quot;501&quot;/&gt;&lt;/object&gt;&lt;object type=&quot;3&quot; unique_id=&quot;10016&quot;&gt;&lt;property id=&quot;20148&quot; value=&quot;5&quot;/&gt;&lt;property id=&quot;20300&quot; value=&quot;Slide 13 - &amp;quot;Bariatric procedure&amp;quot;&quot;/&gt;&lt;property id=&quot;20307&quot; value=&quot;522&quot;/&gt;&lt;/object&gt;&lt;object type=&quot;3&quot; unique_id=&quot;10017&quot;&gt;&lt;property id=&quot;20148&quot; value=&quot;5&quot;/&gt;&lt;property id=&quot;20300&quot; value=&quot;Slide 14&quot;/&gt;&lt;property id=&quot;20307&quot; value=&quot;515&quot;/&gt;&lt;/object&gt;&lt;object type=&quot;3&quot; unique_id=&quot;10018&quot;&gt;&lt;property id=&quot;20148&quot; value=&quot;5&quot;/&gt;&lt;property id=&quot;20300&quot; value=&quot;Slide 15 - &amp;quot;Introduction–patient history&amp;quot;&quot;/&gt;&lt;property id=&quot;20307&quot; value=&quot;509&quot;/&gt;&lt;/object&gt;&lt;object type=&quot;3&quot; unique_id=&quot;10019&quot;&gt;&lt;property id=&quot;20148&quot; value=&quot;5&quot;/&gt;&lt;property id=&quot;20300&quot; value=&quot;Slide 16 - &amp;quot;Preoperative examinations&amp;quot;&quot;/&gt;&lt;property id=&quot;20307&quot; value=&quot;510&quot;/&gt;&lt;/object&gt;&lt;object type=&quot;3&quot; unique_id=&quot;10020&quot;&gt;&lt;property id=&quot;20148&quot; value=&quot;5&quot;/&gt;&lt;property id=&quot;20300&quot; value=&quot;Slide 17 - &amp;quot;Preoperative examinations&amp;quot;&quot;/&gt;&lt;property id=&quot;20307&quot; value=&quot;523&quot;/&gt;&lt;/object&gt;&lt;object type=&quot;3&quot; unique_id=&quot;10021&quot;&gt;&lt;property id=&quot;20148&quot; value=&quot;5&quot;/&gt;&lt;property id=&quot;20300&quot; value=&quot;Slide 18 - &amp;quot;Bariatric procedure&amp;quot;&quot;/&gt;&lt;property id=&quot;20307&quot; value=&quot;524&quot;/&gt;&lt;/object&gt;&lt;object type=&quot;3&quot; unique_id=&quot;10022&quot;&gt;&lt;property id=&quot;20148&quot; value=&quot;5&quot;/&gt;&lt;property id=&quot;20300&quot; value=&quot;Slide 19 - &amp;quot;Postoperative examinations&amp;quot;&quot;/&gt;&lt;property id=&quot;20307&quot; value=&quot;511&quot;/&gt;&lt;/object&gt;&lt;object type=&quot;3&quot; unique_id=&quot;10023&quot;&gt;&lt;property id=&quot;20148&quot; value=&quot;5&quot;/&gt;&lt;property id=&quot;20300&quot; value=&quot;Slide 20 - &amp;quot;Postoperative examinations&amp;quot;&quot;/&gt;&lt;property id=&quot;20307&quot; value=&quot;525&quot;/&gt;&lt;/object&gt;&lt;object type=&quot;3&quot; unique_id=&quot;10024&quot;&gt;&lt;property id=&quot;20148&quot; value=&quot;5&quot;/&gt;&lt;property id=&quot;20300&quot; value=&quot;Slide 21 - &amp;quot;Patient Follow-up&amp;quot;&quot;/&gt;&lt;property id=&quot;20307&quot; value=&quot;526&quot;/&gt;&lt;/object&gt;&lt;/object&gt;&lt;object type=&quot;8&quot; unique_id=&quot;10048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4_Kantoorthema">
  <a:themeElements>
    <a:clrScheme name="Custom 6">
      <a:dk1>
        <a:srgbClr val="1B5D99"/>
      </a:dk1>
      <a:lt1>
        <a:sysClr val="window" lastClr="FFFFFF"/>
      </a:lt1>
      <a:dk2>
        <a:srgbClr val="1B5D99"/>
      </a:dk2>
      <a:lt2>
        <a:srgbClr val="1B5D99"/>
      </a:lt2>
      <a:accent1>
        <a:srgbClr val="1B5D99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1B5D99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3456</TotalTime>
  <Words>376</Words>
  <Application>Microsoft Office PowerPoint</Application>
  <PresentationFormat>Breedbeeld</PresentationFormat>
  <Paragraphs>148</Paragraphs>
  <Slides>21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4</vt:i4>
      </vt:variant>
      <vt:variant>
        <vt:lpstr>Diatitels</vt:lpstr>
      </vt:variant>
      <vt:variant>
        <vt:i4>21</vt:i4>
      </vt:variant>
    </vt:vector>
  </HeadingPairs>
  <TitlesOfParts>
    <vt:vector size="29" baseType="lpstr">
      <vt:lpstr>ＭＳ Ｐゴシック</vt:lpstr>
      <vt:lpstr>Arial</vt:lpstr>
      <vt:lpstr>Calibri</vt:lpstr>
      <vt:lpstr>Calibri Light</vt:lpstr>
      <vt:lpstr>Kantoorthema</vt:lpstr>
      <vt:lpstr>1_Office Theme</vt:lpstr>
      <vt:lpstr>2_Office Theme</vt:lpstr>
      <vt:lpstr>4_Kantoorthema</vt:lpstr>
      <vt:lpstr>PowerPoint-presentatie</vt:lpstr>
      <vt:lpstr>Introduction–patient history</vt:lpstr>
      <vt:lpstr>Preoperative examinations</vt:lpstr>
      <vt:lpstr>Preoperative examinations</vt:lpstr>
      <vt:lpstr>Preoperative examinations</vt:lpstr>
      <vt:lpstr>Discussion results preoperative examinations</vt:lpstr>
      <vt:lpstr>Treatment options</vt:lpstr>
      <vt:lpstr>PowerPoint-presentatie</vt:lpstr>
      <vt:lpstr>Introduction–patient history</vt:lpstr>
      <vt:lpstr>Preoperative examinations</vt:lpstr>
      <vt:lpstr>Preoperative examinations</vt:lpstr>
      <vt:lpstr>Bariatric procedure</vt:lpstr>
      <vt:lpstr>Bariatric procedure</vt:lpstr>
      <vt:lpstr>PowerPoint-presentatie</vt:lpstr>
      <vt:lpstr>Introduction–patient history</vt:lpstr>
      <vt:lpstr>Preoperative examinations</vt:lpstr>
      <vt:lpstr>Preoperative examinations</vt:lpstr>
      <vt:lpstr>Bariatric procedure</vt:lpstr>
      <vt:lpstr>Postoperative examinations</vt:lpstr>
      <vt:lpstr>Postoperative examinations</vt:lpstr>
      <vt:lpstr>Patient Follow-up</vt:lpstr>
    </vt:vector>
  </TitlesOfParts>
  <Company>AZ Sint-Jan Brugge-Oostende AV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Third meeting of the obesity Surgery Academy</dc:title>
  <dc:creator>dr. Kurt Devroe</dc:creator>
  <cp:lastModifiedBy>Petra Tempelaere</cp:lastModifiedBy>
  <cp:revision>266</cp:revision>
  <cp:lastPrinted>2017-09-25T11:29:21Z</cp:lastPrinted>
  <dcterms:created xsi:type="dcterms:W3CDTF">2016-04-21T14:37:09Z</dcterms:created>
  <dcterms:modified xsi:type="dcterms:W3CDTF">2020-01-15T14:35:34Z</dcterms:modified>
</cp:coreProperties>
</file>