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  <p:sldMasterId id="2147483732" r:id="rId2"/>
    <p:sldMasterId id="2147483755" r:id="rId3"/>
    <p:sldMasterId id="2147483763" r:id="rId4"/>
  </p:sldMasterIdLst>
  <p:notesMasterIdLst>
    <p:notesMasterId r:id="rId26"/>
  </p:notesMasterIdLst>
  <p:handoutMasterIdLst>
    <p:handoutMasterId r:id="rId27"/>
  </p:handoutMasterIdLst>
  <p:sldIdLst>
    <p:sldId id="513" r:id="rId5"/>
    <p:sldId id="496" r:id="rId6"/>
    <p:sldId id="518" r:id="rId7"/>
    <p:sldId id="519" r:id="rId8"/>
    <p:sldId id="520" r:id="rId9"/>
    <p:sldId id="498" r:id="rId10"/>
    <p:sldId id="517" r:id="rId11"/>
    <p:sldId id="514" r:id="rId12"/>
    <p:sldId id="507" r:id="rId13"/>
    <p:sldId id="500" r:id="rId14"/>
    <p:sldId id="521" r:id="rId15"/>
    <p:sldId id="501" r:id="rId16"/>
    <p:sldId id="522" r:id="rId17"/>
    <p:sldId id="515" r:id="rId18"/>
    <p:sldId id="509" r:id="rId19"/>
    <p:sldId id="510" r:id="rId20"/>
    <p:sldId id="523" r:id="rId21"/>
    <p:sldId id="524" r:id="rId22"/>
    <p:sldId id="511" r:id="rId23"/>
    <p:sldId id="525" r:id="rId24"/>
    <p:sldId id="526" r:id="rId25"/>
  </p:sldIdLst>
  <p:sldSz cx="12192000" cy="6858000"/>
  <p:notesSz cx="6797675" cy="9926638"/>
  <p:custDataLst>
    <p:tags r:id="rId2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Tempelaere" initials="PT" lastIdx="2" clrIdx="0">
    <p:extLst>
      <p:ext uri="{19B8F6BF-5375-455C-9EA6-DF929625EA0E}">
        <p15:presenceInfo xmlns:p15="http://schemas.microsoft.com/office/powerpoint/2012/main" userId="S-1-5-21-137981764-1709787988-231145771-8469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D99"/>
    <a:srgbClr val="003399"/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046" autoAdjust="0"/>
  </p:normalViewPr>
  <p:slideViewPr>
    <p:cSldViewPr snapToGrid="0">
      <p:cViewPr varScale="1">
        <p:scale>
          <a:sx n="77" d="100"/>
          <a:sy n="77" d="100"/>
        </p:scale>
        <p:origin x="864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16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6BC30-8F1A-44F6-B401-74FD30DD0515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EDB3D-245D-4ECD-97D5-784608ED65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288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9B127-8A3D-4674-A57F-E1BCA97A0A37}" type="datetimeFigureOut">
              <a:rPr lang="nl-BE" smtClean="0"/>
              <a:t>15/01/2020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C2553-BB0F-45D4-A33B-BCF3D24FD9D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8446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8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5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13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27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557588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057401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5679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3810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82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235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235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86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09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5916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2133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051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08711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4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 userDrawn="1"/>
        </p:nvSpPr>
        <p:spPr>
          <a:xfrm>
            <a:off x="-153909" y="262189"/>
            <a:ext cx="8610600" cy="1041149"/>
          </a:xfrm>
          <a:prstGeom prst="roundRect">
            <a:avLst/>
          </a:prstGeom>
          <a:solidFill>
            <a:srgbClr val="1B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nl-BE" sz="4400" b="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923" y="443032"/>
            <a:ext cx="9346949" cy="82993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5404" y="1793624"/>
            <a:ext cx="10515600" cy="4351338"/>
          </a:xfrm>
        </p:spPr>
        <p:txBody>
          <a:bodyPr/>
          <a:lstStyle/>
          <a:p>
            <a:pPr lvl="0"/>
            <a:r>
              <a:rPr lang="en-US" noProof="0" dirty="0" err="1"/>
              <a:t>Klik</a:t>
            </a:r>
            <a:r>
              <a:rPr lang="en-US" noProof="0" dirty="0"/>
              <a:t> om de </a:t>
            </a:r>
            <a:r>
              <a:rPr lang="en-US" noProof="0" dirty="0" err="1"/>
              <a:t>modelstijlen</a:t>
            </a:r>
            <a:r>
              <a:rPr lang="en-US" noProof="0" dirty="0"/>
              <a:t> </a:t>
            </a:r>
            <a:r>
              <a:rPr lang="en-US" noProof="0" dirty="0" err="1"/>
              <a:t>te</a:t>
            </a:r>
            <a:r>
              <a:rPr lang="en-US" noProof="0" dirty="0"/>
              <a:t> </a:t>
            </a:r>
            <a:r>
              <a:rPr lang="en-US" noProof="0" dirty="0" err="1"/>
              <a:t>bewerken</a:t>
            </a:r>
            <a:endParaRPr lang="en-US" noProof="0" dirty="0"/>
          </a:p>
          <a:p>
            <a:pPr lvl="1"/>
            <a:r>
              <a:rPr lang="en-US" noProof="0" dirty="0" err="1"/>
              <a:t>Tweede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Derde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Vierde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Vijfde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860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557588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057401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277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3810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27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235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235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628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641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29707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2133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051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86606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6111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 userDrawn="1"/>
        </p:nvSpPr>
        <p:spPr>
          <a:xfrm>
            <a:off x="-153909" y="262189"/>
            <a:ext cx="8610600" cy="1041149"/>
          </a:xfrm>
          <a:prstGeom prst="roundRect">
            <a:avLst/>
          </a:prstGeom>
          <a:solidFill>
            <a:srgbClr val="1B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sz="440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123" y="424347"/>
            <a:ext cx="9346949" cy="829932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259506" y="1909169"/>
            <a:ext cx="10515600" cy="4351338"/>
          </a:xfrm>
        </p:spPr>
        <p:txBody>
          <a:bodyPr/>
          <a:lstStyle>
            <a:lvl1pPr marL="228600" indent="-228600">
              <a:buClr>
                <a:srgbClr val="544A3B"/>
              </a:buClr>
              <a:buFont typeface="Calibri" panose="020F0502020204030204" pitchFamily="34" charset="0"/>
              <a:buChar char="‒"/>
              <a:defRPr>
                <a:solidFill>
                  <a:srgbClr val="544A3B"/>
                </a:solidFill>
                <a:latin typeface="+mn-lt"/>
              </a:defRPr>
            </a:lvl1pPr>
            <a:lvl2pPr>
              <a:defRPr>
                <a:solidFill>
                  <a:srgbClr val="544A3B"/>
                </a:solidFill>
                <a:latin typeface="+mn-lt"/>
              </a:defRPr>
            </a:lvl2pPr>
            <a:lvl3pPr>
              <a:defRPr>
                <a:solidFill>
                  <a:srgbClr val="544A3B"/>
                </a:solidFill>
                <a:latin typeface="+mn-lt"/>
              </a:defRPr>
            </a:lvl3pPr>
            <a:lvl4pPr>
              <a:defRPr>
                <a:solidFill>
                  <a:srgbClr val="544A3B"/>
                </a:solidFill>
                <a:latin typeface="+mn-lt"/>
              </a:defRPr>
            </a:lvl4pPr>
            <a:lvl5pPr>
              <a:defRPr>
                <a:solidFill>
                  <a:srgbClr val="544A3B"/>
                </a:solidFill>
                <a:latin typeface="+mn-lt"/>
              </a:defRPr>
            </a:lvl5pPr>
          </a:lstStyle>
          <a:p>
            <a:pPr lvl="0"/>
            <a:r>
              <a:rPr lang="nl-NL" dirty="0"/>
              <a:t> </a:t>
            </a:r>
            <a:r>
              <a:rPr lang="en-US" noProof="0" dirty="0" err="1"/>
              <a:t>Klik</a:t>
            </a:r>
            <a:r>
              <a:rPr lang="en-US" noProof="0" dirty="0"/>
              <a:t> om de </a:t>
            </a:r>
            <a:r>
              <a:rPr lang="en-US" noProof="0" dirty="0" err="1"/>
              <a:t>modelstijlen</a:t>
            </a:r>
            <a:r>
              <a:rPr lang="en-US" noProof="0" dirty="0"/>
              <a:t> </a:t>
            </a:r>
            <a:r>
              <a:rPr lang="en-US" noProof="0" dirty="0" err="1"/>
              <a:t>te</a:t>
            </a:r>
            <a:r>
              <a:rPr lang="en-US" noProof="0" dirty="0"/>
              <a:t> </a:t>
            </a:r>
            <a:r>
              <a:rPr lang="en-US" noProof="0" dirty="0" err="1"/>
              <a:t>bewerken</a:t>
            </a:r>
            <a:endParaRPr lang="en-US" noProof="0" dirty="0"/>
          </a:p>
          <a:p>
            <a:pPr lvl="1"/>
            <a:r>
              <a:rPr lang="en-US" noProof="0" dirty="0" err="1"/>
              <a:t>Tweede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Derde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Vierde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Vijfde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704" y="286675"/>
            <a:ext cx="2254878" cy="114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8142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0292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384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900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378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0693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367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452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931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253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2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8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5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5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1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2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5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altLang="nl-BE"/>
              <a:t>Click to edit Master title style</a:t>
            </a:r>
            <a:endParaRPr lang="en-US" altLang="nl-BE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altLang="nl-BE"/>
              <a:t>Click to edit Master text styles</a:t>
            </a:r>
          </a:p>
          <a:p>
            <a:pPr lvl="1"/>
            <a:r>
              <a:rPr lang="nl-BE" altLang="nl-BE"/>
              <a:t>Second level</a:t>
            </a:r>
          </a:p>
          <a:p>
            <a:pPr lvl="2"/>
            <a:r>
              <a:rPr lang="nl-BE" altLang="nl-BE"/>
              <a:t>Third level</a:t>
            </a:r>
          </a:p>
          <a:p>
            <a:pPr lvl="3"/>
            <a:r>
              <a:rPr lang="nl-BE" altLang="nl-BE"/>
              <a:t>Fourth level</a:t>
            </a:r>
          </a:p>
          <a:p>
            <a:pPr lvl="4"/>
            <a:r>
              <a:rPr lang="nl-BE" altLang="nl-BE"/>
              <a:t>Fifth level</a:t>
            </a:r>
            <a:endParaRPr lang="en-US" altLang="nl-BE"/>
          </a:p>
        </p:txBody>
      </p:sp>
      <p:pic>
        <p:nvPicPr>
          <p:cNvPr id="2052" name="Picture 7" descr="47924-2-powerpoint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46814"/>
            <a:ext cx="60960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48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</p:sldLayoutIdLst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3A79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173A79"/>
          </a:solidFill>
          <a:latin typeface="Arial" charset="0"/>
          <a:ea typeface="ＭＳ Ｐゴシック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173A79"/>
          </a:solidFill>
          <a:latin typeface="Arial" charset="0"/>
          <a:ea typeface="ＭＳ Ｐゴシック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173A79"/>
          </a:solidFill>
          <a:latin typeface="Arial" charset="0"/>
          <a:ea typeface="ＭＳ Ｐゴシック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173A79"/>
          </a:solidFill>
          <a:latin typeface="Arial" charset="0"/>
          <a:ea typeface="ＭＳ Ｐゴシック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173A79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173A79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173A79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173A79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173A79"/>
        </a:buClr>
        <a:buFont typeface="Arial" charset="0"/>
        <a:buChar char="•"/>
        <a:defRPr sz="3200" kern="1200">
          <a:solidFill>
            <a:srgbClr val="404040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173A79"/>
        </a:buClr>
        <a:buFont typeface="Arial" charset="0"/>
        <a:buChar char="–"/>
        <a:defRPr sz="2800" kern="1200">
          <a:solidFill>
            <a:srgbClr val="404040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173A79"/>
        </a:buClr>
        <a:buFont typeface="Arial" charset="0"/>
        <a:buChar char="•"/>
        <a:defRPr sz="2400" kern="1200">
          <a:solidFill>
            <a:srgbClr val="404040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173A79"/>
        </a:buClr>
        <a:buFont typeface="Arial" charset="0"/>
        <a:buChar char="–"/>
        <a:defRPr sz="2000" kern="1200">
          <a:solidFill>
            <a:srgbClr val="404040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173A79"/>
        </a:buClr>
        <a:buFont typeface="Arial" charset="0"/>
        <a:buChar char="»"/>
        <a:defRPr sz="2000" kern="1200">
          <a:solidFill>
            <a:srgbClr val="404040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altLang="nl-BE"/>
              <a:t>Click to edit Master title style</a:t>
            </a:r>
            <a:endParaRPr lang="en-US" altLang="nl-BE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altLang="nl-BE"/>
              <a:t>Click to edit Master text styles</a:t>
            </a:r>
          </a:p>
          <a:p>
            <a:pPr lvl="1"/>
            <a:r>
              <a:rPr lang="nl-BE" altLang="nl-BE"/>
              <a:t>Second level</a:t>
            </a:r>
          </a:p>
          <a:p>
            <a:pPr lvl="2"/>
            <a:r>
              <a:rPr lang="nl-BE" altLang="nl-BE"/>
              <a:t>Third level</a:t>
            </a:r>
          </a:p>
          <a:p>
            <a:pPr lvl="3"/>
            <a:r>
              <a:rPr lang="nl-BE" altLang="nl-BE"/>
              <a:t>Fourth level</a:t>
            </a:r>
          </a:p>
          <a:p>
            <a:pPr lvl="4"/>
            <a:r>
              <a:rPr lang="nl-BE" altLang="nl-BE"/>
              <a:t>Fifth level</a:t>
            </a:r>
            <a:endParaRPr lang="en-US" altLang="nl-BE"/>
          </a:p>
        </p:txBody>
      </p:sp>
      <p:pic>
        <p:nvPicPr>
          <p:cNvPr id="2052" name="Picture 7" descr="47924-2-powerpoint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246814"/>
            <a:ext cx="60960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</p:sldLayoutIdLst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3A79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173A79"/>
          </a:solidFill>
          <a:latin typeface="Arial" charset="0"/>
          <a:ea typeface="ＭＳ Ｐゴシック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173A79"/>
          </a:solidFill>
          <a:latin typeface="Arial" charset="0"/>
          <a:ea typeface="ＭＳ Ｐゴシック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173A79"/>
          </a:solidFill>
          <a:latin typeface="Arial" charset="0"/>
          <a:ea typeface="ＭＳ Ｐゴシック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173A79"/>
          </a:solidFill>
          <a:latin typeface="Arial" charset="0"/>
          <a:ea typeface="ＭＳ Ｐゴシック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173A79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173A79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173A79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173A79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173A79"/>
        </a:buClr>
        <a:buFont typeface="Arial" charset="0"/>
        <a:buChar char="•"/>
        <a:defRPr sz="3200" kern="1200">
          <a:solidFill>
            <a:srgbClr val="404040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173A79"/>
        </a:buClr>
        <a:buFont typeface="Arial" charset="0"/>
        <a:buChar char="–"/>
        <a:defRPr sz="2800" kern="1200">
          <a:solidFill>
            <a:srgbClr val="404040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173A79"/>
        </a:buClr>
        <a:buFont typeface="Arial" charset="0"/>
        <a:buChar char="•"/>
        <a:defRPr sz="2400" kern="1200">
          <a:solidFill>
            <a:srgbClr val="404040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173A79"/>
        </a:buClr>
        <a:buFont typeface="Arial" charset="0"/>
        <a:buChar char="–"/>
        <a:defRPr sz="2000" kern="1200">
          <a:solidFill>
            <a:srgbClr val="404040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173A79"/>
        </a:buClr>
        <a:buFont typeface="Arial" charset="0"/>
        <a:buChar char="»"/>
        <a:defRPr sz="2000" kern="1200">
          <a:solidFill>
            <a:srgbClr val="404040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62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geronde rechthoek 4"/>
          <p:cNvSpPr/>
          <p:nvPr/>
        </p:nvSpPr>
        <p:spPr>
          <a:xfrm>
            <a:off x="-73891" y="4544291"/>
            <a:ext cx="12389716" cy="1930400"/>
          </a:xfrm>
          <a:prstGeom prst="roundRect">
            <a:avLst/>
          </a:prstGeom>
          <a:solidFill>
            <a:srgbClr val="1B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dirty="0">
              <a:solidFill>
                <a:prstClr val="white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47091" y="2985381"/>
            <a:ext cx="10912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</a:rPr>
              <a:t>Title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</a:rPr>
              <a:t>Preoperative case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36379" y="4822369"/>
            <a:ext cx="781613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br>
              <a:rPr lang="nl-BE" dirty="0">
                <a:solidFill>
                  <a:srgbClr val="544A3B"/>
                </a:solidFill>
              </a:rPr>
            </a:br>
            <a:endParaRPr lang="nl-BE" dirty="0">
              <a:solidFill>
                <a:srgbClr val="544A3B"/>
              </a:solidFill>
            </a:endParaRPr>
          </a:p>
          <a:p>
            <a:endParaRPr lang="nl-BE" dirty="0">
              <a:solidFill>
                <a:prstClr val="white"/>
              </a:solidFill>
            </a:endParaRPr>
          </a:p>
          <a:p>
            <a:r>
              <a:rPr lang="nl-BE" dirty="0" err="1">
                <a:solidFill>
                  <a:prstClr val="white"/>
                </a:solidFill>
              </a:rPr>
              <a:t>th</a:t>
            </a:r>
            <a:r>
              <a:rPr lang="nl-BE" dirty="0">
                <a:solidFill>
                  <a:prstClr val="white"/>
                </a:solidFill>
              </a:rPr>
              <a:t> BARIALINK Academy - //2020</a:t>
            </a:r>
          </a:p>
        </p:txBody>
      </p:sp>
      <p:pic>
        <p:nvPicPr>
          <p:cNvPr id="9" name="Afbeelding 2" descr="barialink logo">
            <a:extLst>
              <a:ext uri="{FF2B5EF4-FFF2-40B4-BE49-F238E27FC236}">
                <a16:creationId xmlns:a16="http://schemas.microsoft.com/office/drawing/2014/main" id="{90F84BF9-02AA-4ED3-A247-087136117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031" y="516331"/>
            <a:ext cx="2698682" cy="1285991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AF5274C8-83C8-4BF8-994B-17E693216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948" y="516529"/>
            <a:ext cx="4043894" cy="1288020"/>
          </a:xfrm>
          <a:prstGeom prst="rect">
            <a:avLst/>
          </a:prstGeom>
          <a:ln w="19050">
            <a:solidFill>
              <a:srgbClr val="000000"/>
            </a:solidFill>
          </a:ln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AEEF9320-0557-4B1E-8F31-8C7527778BC1}"/>
              </a:ext>
            </a:extLst>
          </p:cNvPr>
          <p:cNvSpPr txBox="1"/>
          <p:nvPr/>
        </p:nvSpPr>
        <p:spPr>
          <a:xfrm>
            <a:off x="10349346" y="4970882"/>
            <a:ext cx="167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>
                <a:solidFill>
                  <a:prstClr val="white"/>
                </a:solidFill>
              </a:rPr>
              <a:t>Logo </a:t>
            </a:r>
            <a:r>
              <a:rPr lang="nl-BE" sz="3200" b="1" dirty="0" err="1">
                <a:solidFill>
                  <a:prstClr val="white"/>
                </a:solidFill>
              </a:rPr>
              <a:t>Hospital</a:t>
            </a:r>
            <a:endParaRPr lang="nl-BE" sz="3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265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Preoperative</a:t>
            </a:r>
            <a:r>
              <a:rPr lang="nl-BE" dirty="0"/>
              <a:t> </a:t>
            </a:r>
            <a:r>
              <a:rPr lang="nl-BE" dirty="0" err="1"/>
              <a:t>examinations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5404" y="1793623"/>
            <a:ext cx="10515600" cy="4807201"/>
          </a:xfrm>
        </p:spPr>
        <p:txBody>
          <a:bodyPr>
            <a:normAutofit/>
          </a:bodyPr>
          <a:lstStyle/>
          <a:p>
            <a:r>
              <a:rPr lang="en-US" dirty="0"/>
              <a:t>Examinations :</a:t>
            </a:r>
          </a:p>
          <a:p>
            <a:pPr lvl="1"/>
            <a:r>
              <a:rPr lang="en-US" dirty="0"/>
              <a:t>Endoscopy images/video</a:t>
            </a:r>
          </a:p>
          <a:p>
            <a:pPr lvl="1"/>
            <a:r>
              <a:rPr lang="en-US" dirty="0"/>
              <a:t>CT scans</a:t>
            </a:r>
          </a:p>
          <a:p>
            <a:pPr lvl="1"/>
            <a:r>
              <a:rPr lang="en-US" dirty="0"/>
              <a:t>RX swallow test</a:t>
            </a:r>
          </a:p>
          <a:p>
            <a:pPr lvl="1"/>
            <a:r>
              <a:rPr lang="en-US" dirty="0"/>
              <a:t>Lab results</a:t>
            </a:r>
          </a:p>
          <a:p>
            <a:pPr lvl="1"/>
            <a:r>
              <a:rPr lang="en-US" dirty="0"/>
              <a:t>Other?</a:t>
            </a:r>
          </a:p>
          <a:p>
            <a:pPr lvl="1"/>
            <a:endParaRPr lang="en-US" dirty="0"/>
          </a:p>
        </p:txBody>
      </p:sp>
      <p:sp>
        <p:nvSpPr>
          <p:cNvPr id="5" name="Tekstvak 4"/>
          <p:cNvSpPr txBox="1"/>
          <p:nvPr/>
        </p:nvSpPr>
        <p:spPr>
          <a:xfrm>
            <a:off x="9947564" y="5600550"/>
            <a:ext cx="2382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/>
              <a:t>LOGO HOSPITAL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B98C3A-69B1-4F96-BF96-337B603C5AEA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8" name="Picture 1" descr="C:\Users\Q845159\Desktop\BariaLink\barialink logo.png">
            <a:extLst>
              <a:ext uri="{FF2B5EF4-FFF2-40B4-BE49-F238E27FC236}">
                <a16:creationId xmlns:a16="http://schemas.microsoft.com/office/drawing/2014/main" id="{1534D29A-7A57-4F6E-9061-0DADA939406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9421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Preoperative</a:t>
            </a:r>
            <a:r>
              <a:rPr lang="nl-BE" dirty="0"/>
              <a:t> </a:t>
            </a:r>
            <a:r>
              <a:rPr lang="nl-BE" dirty="0" err="1"/>
              <a:t>examinations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9555" y="2598057"/>
            <a:ext cx="2507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/>
              <a:t>Insert</a:t>
            </a:r>
            <a:r>
              <a:rPr lang="nl-BE" dirty="0"/>
              <a:t> video examination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215" y="5516764"/>
            <a:ext cx="2133785" cy="1341236"/>
          </a:xfrm>
          <a:prstGeom prst="rect">
            <a:avLst/>
          </a:prstGeom>
        </p:spPr>
      </p:pic>
      <p:sp>
        <p:nvSpPr>
          <p:cNvPr id="8" name="TextBox 5">
            <a:extLst>
              <a:ext uri="{FF2B5EF4-FFF2-40B4-BE49-F238E27FC236}">
                <a16:creationId xmlns:a16="http://schemas.microsoft.com/office/drawing/2014/main" id="{9E8130E9-1F0B-4976-A047-B4E45676034B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10" name="Picture 1" descr="C:\Users\Q845159\Desktop\BariaLink\barialink logo.png">
            <a:extLst>
              <a:ext uri="{FF2B5EF4-FFF2-40B4-BE49-F238E27FC236}">
                <a16:creationId xmlns:a16="http://schemas.microsoft.com/office/drawing/2014/main" id="{046B3E2D-6FD0-4FCB-AE66-E760F1B5C69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361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Bariatric</a:t>
            </a:r>
            <a:r>
              <a:rPr lang="nl-BE" dirty="0"/>
              <a:t> procedure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5404" y="1793623"/>
            <a:ext cx="10515600" cy="4807201"/>
          </a:xfrm>
        </p:spPr>
        <p:txBody>
          <a:bodyPr>
            <a:normAutofit/>
          </a:bodyPr>
          <a:lstStyle/>
          <a:p>
            <a:r>
              <a:rPr lang="en-US" dirty="0"/>
              <a:t>Type of procedure</a:t>
            </a:r>
          </a:p>
          <a:p>
            <a:r>
              <a:rPr lang="en-US" dirty="0"/>
              <a:t>Learning points/complications occurred during procedure</a:t>
            </a:r>
          </a:p>
          <a:p>
            <a:r>
              <a:rPr lang="en-US" dirty="0"/>
              <a:t>Video?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kstvak 4"/>
          <p:cNvSpPr txBox="1"/>
          <p:nvPr/>
        </p:nvSpPr>
        <p:spPr>
          <a:xfrm>
            <a:off x="10020136" y="5600550"/>
            <a:ext cx="2382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/>
              <a:t>LOGO HOSPITAL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3F2B03-7353-4AB6-A070-04CCCDC5FFEE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8" name="Picture 1" descr="C:\Users\Q845159\Desktop\BariaLink\barialink logo.png">
            <a:extLst>
              <a:ext uri="{FF2B5EF4-FFF2-40B4-BE49-F238E27FC236}">
                <a16:creationId xmlns:a16="http://schemas.microsoft.com/office/drawing/2014/main" id="{78E854C6-20CB-43AA-A69F-774A78CBD6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644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Bariatric</a:t>
            </a:r>
            <a:r>
              <a:rPr lang="nl-BE" dirty="0"/>
              <a:t>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7029" y="2510972"/>
            <a:ext cx="3274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/>
              <a:t>Insert</a:t>
            </a:r>
            <a:r>
              <a:rPr lang="nl-BE" dirty="0"/>
              <a:t> video </a:t>
            </a:r>
            <a:r>
              <a:rPr lang="nl-BE" dirty="0" err="1"/>
              <a:t>bariatric</a:t>
            </a:r>
            <a:r>
              <a:rPr lang="nl-BE" dirty="0"/>
              <a:t> procedure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3072" y="5516764"/>
            <a:ext cx="2133785" cy="1341236"/>
          </a:xfrm>
          <a:prstGeom prst="rect">
            <a:avLst/>
          </a:prstGeom>
        </p:spPr>
      </p:pic>
      <p:sp>
        <p:nvSpPr>
          <p:cNvPr id="8" name="TextBox 5">
            <a:extLst>
              <a:ext uri="{FF2B5EF4-FFF2-40B4-BE49-F238E27FC236}">
                <a16:creationId xmlns:a16="http://schemas.microsoft.com/office/drawing/2014/main" id="{78AE8DBE-6B28-46A7-9DED-51D5F3F8A352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10" name="Picture 1" descr="C:\Users\Q845159\Desktop\BariaLink\barialink logo.png">
            <a:extLst>
              <a:ext uri="{FF2B5EF4-FFF2-40B4-BE49-F238E27FC236}">
                <a16:creationId xmlns:a16="http://schemas.microsoft.com/office/drawing/2014/main" id="{AECDADE4-235D-4BE4-A673-40EA8B6AEB9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3797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geronde rechthoek 4"/>
          <p:cNvSpPr/>
          <p:nvPr/>
        </p:nvSpPr>
        <p:spPr>
          <a:xfrm>
            <a:off x="-98858" y="4595702"/>
            <a:ext cx="12389716" cy="1930400"/>
          </a:xfrm>
          <a:prstGeom prst="roundRect">
            <a:avLst/>
          </a:prstGeom>
          <a:solidFill>
            <a:srgbClr val="1B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dirty="0">
              <a:solidFill>
                <a:prstClr val="white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32577" y="3106329"/>
            <a:ext cx="10912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</a:rPr>
              <a:t>Title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</a:rPr>
              <a:t>Postoperative case 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0349346" y="4970882"/>
            <a:ext cx="167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>
                <a:solidFill>
                  <a:prstClr val="white"/>
                </a:solidFill>
              </a:rPr>
              <a:t>Logo </a:t>
            </a:r>
            <a:r>
              <a:rPr lang="nl-BE" sz="3200" b="1" dirty="0" err="1">
                <a:solidFill>
                  <a:prstClr val="white"/>
                </a:solidFill>
              </a:rPr>
              <a:t>Hospital</a:t>
            </a:r>
            <a:endParaRPr lang="nl-BE" sz="3200" b="1" dirty="0">
              <a:solidFill>
                <a:prstClr val="white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728DE46-FD26-468F-8626-414ACBDD25E0}"/>
              </a:ext>
            </a:extLst>
          </p:cNvPr>
          <p:cNvSpPr txBox="1"/>
          <p:nvPr/>
        </p:nvSpPr>
        <p:spPr>
          <a:xfrm>
            <a:off x="136379" y="4822369"/>
            <a:ext cx="781613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br>
              <a:rPr lang="nl-BE" dirty="0">
                <a:solidFill>
                  <a:srgbClr val="544A3B"/>
                </a:solidFill>
              </a:rPr>
            </a:br>
            <a:endParaRPr lang="nl-BE" dirty="0">
              <a:solidFill>
                <a:srgbClr val="544A3B"/>
              </a:solidFill>
            </a:endParaRPr>
          </a:p>
          <a:p>
            <a:endParaRPr lang="nl-BE" dirty="0">
              <a:solidFill>
                <a:prstClr val="white"/>
              </a:solidFill>
            </a:endParaRPr>
          </a:p>
          <a:p>
            <a:r>
              <a:rPr lang="nl-BE" dirty="0" err="1">
                <a:solidFill>
                  <a:prstClr val="white"/>
                </a:solidFill>
              </a:rPr>
              <a:t>th</a:t>
            </a:r>
            <a:r>
              <a:rPr lang="nl-BE" dirty="0">
                <a:solidFill>
                  <a:prstClr val="white"/>
                </a:solidFill>
              </a:rPr>
              <a:t> BARIALINK Academy - //2020</a:t>
            </a:r>
          </a:p>
        </p:txBody>
      </p:sp>
      <p:pic>
        <p:nvPicPr>
          <p:cNvPr id="7" name="Afbeelding 2" descr="barialink logo">
            <a:extLst>
              <a:ext uri="{FF2B5EF4-FFF2-40B4-BE49-F238E27FC236}">
                <a16:creationId xmlns:a16="http://schemas.microsoft.com/office/drawing/2014/main" id="{7197A7EE-AA4C-4E6E-84F3-BEA7B575D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031" y="516331"/>
            <a:ext cx="2698682" cy="1285991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A342A53C-263F-44FD-8CE1-F3BE852431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948" y="516529"/>
            <a:ext cx="4043894" cy="1288020"/>
          </a:xfrm>
          <a:prstGeom prst="rect">
            <a:avLst/>
          </a:prstGeom>
          <a:ln w="19050"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503779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01440"/>
            <a:ext cx="9346949" cy="829932"/>
          </a:xfrm>
        </p:spPr>
        <p:txBody>
          <a:bodyPr/>
          <a:lstStyle/>
          <a:p>
            <a:r>
              <a:rPr lang="nl-BE" dirty="0" err="1"/>
              <a:t>Introduction</a:t>
            </a:r>
            <a:r>
              <a:rPr lang="nl-BE" dirty="0"/>
              <a:t>–</a:t>
            </a:r>
            <a:r>
              <a:rPr lang="nl-BE" dirty="0" err="1"/>
              <a:t>patient</a:t>
            </a:r>
            <a:r>
              <a:rPr lang="nl-BE" dirty="0"/>
              <a:t> </a:t>
            </a:r>
            <a:r>
              <a:rPr lang="nl-BE" dirty="0" err="1"/>
              <a:t>history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5404" y="1793623"/>
            <a:ext cx="10515600" cy="4807201"/>
          </a:xfrm>
        </p:spPr>
        <p:txBody>
          <a:bodyPr>
            <a:normAutofit/>
          </a:bodyPr>
          <a:lstStyle/>
          <a:p>
            <a:r>
              <a:rPr lang="en-US" dirty="0"/>
              <a:t>Patient: (age, sex)</a:t>
            </a:r>
          </a:p>
          <a:p>
            <a:r>
              <a:rPr lang="en-US" dirty="0"/>
              <a:t>Medical history: (general medical history)</a:t>
            </a:r>
          </a:p>
          <a:p>
            <a:r>
              <a:rPr lang="en-US" dirty="0"/>
              <a:t>Surgical History: (all surgery excluding bariatric surgery)</a:t>
            </a:r>
          </a:p>
          <a:p>
            <a:r>
              <a:rPr lang="en-US" dirty="0"/>
              <a:t>Bariatric Surgery: </a:t>
            </a:r>
          </a:p>
          <a:p>
            <a:pPr lvl="2"/>
            <a:r>
              <a:rPr lang="en-US" dirty="0"/>
              <a:t>Weight evolution (weight, BMI)</a:t>
            </a:r>
          </a:p>
          <a:p>
            <a:pPr lvl="2"/>
            <a:r>
              <a:rPr lang="en-US" dirty="0"/>
              <a:t>Eating pattern/daily intake</a:t>
            </a:r>
          </a:p>
          <a:p>
            <a:pPr lvl="2"/>
            <a:r>
              <a:rPr lang="en-US" dirty="0"/>
              <a:t>Complications</a:t>
            </a:r>
          </a:p>
          <a:p>
            <a:pPr lvl="2"/>
            <a:r>
              <a:rPr lang="en-US" dirty="0"/>
              <a:t>Symptoms patient</a:t>
            </a:r>
          </a:p>
          <a:p>
            <a:pPr lvl="2"/>
            <a:r>
              <a:rPr lang="en-US" dirty="0"/>
              <a:t>Medication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5" name="Tekstvak 4"/>
          <p:cNvSpPr txBox="1"/>
          <p:nvPr/>
        </p:nvSpPr>
        <p:spPr>
          <a:xfrm>
            <a:off x="9947564" y="5523605"/>
            <a:ext cx="2382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/>
              <a:t>LOGO HOSPITAL</a:t>
            </a: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3643BC0C-0F50-4A8E-889D-CD9F2AA21DFD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7" name="Picture 1" descr="C:\Users\Q845159\Desktop\BariaLink\barialink logo.png">
            <a:extLst>
              <a:ext uri="{FF2B5EF4-FFF2-40B4-BE49-F238E27FC236}">
                <a16:creationId xmlns:a16="http://schemas.microsoft.com/office/drawing/2014/main" id="{E7428175-AC7A-4E07-87BC-AAC35B851ED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8815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Preoperative</a:t>
            </a:r>
            <a:r>
              <a:rPr lang="nl-BE" dirty="0"/>
              <a:t> </a:t>
            </a:r>
            <a:r>
              <a:rPr lang="nl-BE" dirty="0" err="1"/>
              <a:t>examinations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5404" y="1793623"/>
            <a:ext cx="10515600" cy="4807201"/>
          </a:xfrm>
        </p:spPr>
        <p:txBody>
          <a:bodyPr>
            <a:normAutofit/>
          </a:bodyPr>
          <a:lstStyle/>
          <a:p>
            <a:r>
              <a:rPr lang="en-US" dirty="0"/>
              <a:t>Examinations :</a:t>
            </a:r>
          </a:p>
          <a:p>
            <a:pPr lvl="1"/>
            <a:r>
              <a:rPr lang="en-US" dirty="0"/>
              <a:t>Endoscopy images/video</a:t>
            </a:r>
          </a:p>
          <a:p>
            <a:pPr lvl="1"/>
            <a:r>
              <a:rPr lang="en-US" dirty="0"/>
              <a:t>CT scans</a:t>
            </a:r>
          </a:p>
          <a:p>
            <a:pPr lvl="1"/>
            <a:r>
              <a:rPr lang="en-US" dirty="0"/>
              <a:t>RX swallow test</a:t>
            </a:r>
          </a:p>
          <a:p>
            <a:pPr lvl="1"/>
            <a:r>
              <a:rPr lang="en-US" dirty="0"/>
              <a:t>Lab results</a:t>
            </a:r>
          </a:p>
          <a:p>
            <a:pPr lvl="1"/>
            <a:r>
              <a:rPr lang="en-US" dirty="0"/>
              <a:t>Other?</a:t>
            </a:r>
          </a:p>
          <a:p>
            <a:pPr lvl="1"/>
            <a:endParaRPr lang="en-US" dirty="0"/>
          </a:p>
        </p:txBody>
      </p:sp>
      <p:sp>
        <p:nvSpPr>
          <p:cNvPr id="5" name="Tekstvak 4"/>
          <p:cNvSpPr txBox="1"/>
          <p:nvPr/>
        </p:nvSpPr>
        <p:spPr>
          <a:xfrm>
            <a:off x="9809421" y="5600550"/>
            <a:ext cx="2382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/>
              <a:t>LOGO HOSPITAL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5BF347-DB3E-49F1-B66F-1CB51EE86CBC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8" name="Picture 1" descr="C:\Users\Q845159\Desktop\BariaLink\barialink logo.png">
            <a:extLst>
              <a:ext uri="{FF2B5EF4-FFF2-40B4-BE49-F238E27FC236}">
                <a16:creationId xmlns:a16="http://schemas.microsoft.com/office/drawing/2014/main" id="{11517989-D45E-44B4-AF7C-0D0459429B3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6760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Preoperative</a:t>
            </a:r>
            <a:r>
              <a:rPr lang="nl-BE" dirty="0"/>
              <a:t> </a:t>
            </a:r>
            <a:r>
              <a:rPr lang="nl-BE" dirty="0" err="1"/>
              <a:t>examinations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7155" y="2438400"/>
            <a:ext cx="2507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/>
              <a:t>Insert</a:t>
            </a:r>
            <a:r>
              <a:rPr lang="nl-BE" dirty="0"/>
              <a:t> video examination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9529" y="5516764"/>
            <a:ext cx="2133785" cy="1341236"/>
          </a:xfrm>
          <a:prstGeom prst="rect">
            <a:avLst/>
          </a:prstGeom>
        </p:spPr>
      </p:pic>
      <p:sp>
        <p:nvSpPr>
          <p:cNvPr id="8" name="TextBox 5">
            <a:extLst>
              <a:ext uri="{FF2B5EF4-FFF2-40B4-BE49-F238E27FC236}">
                <a16:creationId xmlns:a16="http://schemas.microsoft.com/office/drawing/2014/main" id="{CDD2F628-97C2-4BBC-ABF8-50049517A6C5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10" name="Picture 1" descr="C:\Users\Q845159\Desktop\BariaLink\barialink logo.png">
            <a:extLst>
              <a:ext uri="{FF2B5EF4-FFF2-40B4-BE49-F238E27FC236}">
                <a16:creationId xmlns:a16="http://schemas.microsoft.com/office/drawing/2014/main" id="{0E9B78B4-3542-4F02-8D94-ABE7A0B050B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8997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Bariatric</a:t>
            </a:r>
            <a:r>
              <a:rPr lang="nl-BE" dirty="0"/>
              <a:t>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6057" y="2436224"/>
            <a:ext cx="6081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err="1"/>
              <a:t>Insert</a:t>
            </a:r>
            <a:r>
              <a:rPr lang="nl-BE" dirty="0"/>
              <a:t> video </a:t>
            </a:r>
            <a:r>
              <a:rPr lang="nl-BE" dirty="0" err="1"/>
              <a:t>bariatric</a:t>
            </a:r>
            <a:r>
              <a:rPr lang="nl-BE" dirty="0"/>
              <a:t> procedure </a:t>
            </a:r>
            <a:r>
              <a:rPr lang="nl-BE" dirty="0" err="1"/>
              <a:t>if</a:t>
            </a:r>
            <a:r>
              <a:rPr lang="nl-BE" dirty="0"/>
              <a:t> </a:t>
            </a:r>
            <a:r>
              <a:rPr lang="nl-BE" dirty="0" err="1"/>
              <a:t>available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242378" y="5680909"/>
            <a:ext cx="183556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3200" b="1" dirty="0">
                <a:solidFill>
                  <a:prstClr val="black"/>
                </a:solidFill>
              </a:rPr>
              <a:t>LOGO </a:t>
            </a:r>
          </a:p>
          <a:p>
            <a:r>
              <a:rPr lang="nl-BE" sz="3200" b="1" dirty="0">
                <a:solidFill>
                  <a:prstClr val="black"/>
                </a:solidFill>
              </a:rPr>
              <a:t>HOSPITAL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D791C285-D264-4940-8A87-EA03E36EE8FC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9" name="Picture 1" descr="C:\Users\Q845159\Desktop\BariaLink\barialink logo.png">
            <a:extLst>
              <a:ext uri="{FF2B5EF4-FFF2-40B4-BE49-F238E27FC236}">
                <a16:creationId xmlns:a16="http://schemas.microsoft.com/office/drawing/2014/main" id="{3A9D64F2-688F-4722-8FC0-381548C512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9332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Postoperative</a:t>
            </a:r>
            <a:r>
              <a:rPr lang="nl-BE" dirty="0"/>
              <a:t> </a:t>
            </a:r>
            <a:r>
              <a:rPr lang="nl-BE" dirty="0" err="1"/>
              <a:t>examinations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5404" y="1793623"/>
            <a:ext cx="10515600" cy="4807201"/>
          </a:xfrm>
        </p:spPr>
        <p:txBody>
          <a:bodyPr>
            <a:normAutofit/>
          </a:bodyPr>
          <a:lstStyle/>
          <a:p>
            <a:r>
              <a:rPr lang="en-US" dirty="0"/>
              <a:t>Examinations :</a:t>
            </a:r>
          </a:p>
          <a:p>
            <a:pPr lvl="1"/>
            <a:r>
              <a:rPr lang="en-US" dirty="0"/>
              <a:t>Endoscopy images/video</a:t>
            </a:r>
          </a:p>
          <a:p>
            <a:pPr lvl="1"/>
            <a:r>
              <a:rPr lang="en-US" dirty="0"/>
              <a:t>CT scans</a:t>
            </a:r>
          </a:p>
          <a:p>
            <a:pPr lvl="1"/>
            <a:r>
              <a:rPr lang="en-US" dirty="0"/>
              <a:t>RX swallow test</a:t>
            </a:r>
          </a:p>
          <a:p>
            <a:pPr lvl="1"/>
            <a:r>
              <a:rPr lang="en-US" dirty="0"/>
              <a:t>Lab results</a:t>
            </a:r>
          </a:p>
          <a:p>
            <a:pPr lvl="1"/>
            <a:r>
              <a:rPr lang="en-US" dirty="0"/>
              <a:t>Other?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kstvak 4"/>
          <p:cNvSpPr txBox="1"/>
          <p:nvPr/>
        </p:nvSpPr>
        <p:spPr>
          <a:xfrm>
            <a:off x="9809421" y="5600550"/>
            <a:ext cx="2382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/>
              <a:t>LOGO HOSPITAL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847CB9-161C-4766-8277-9DC9D80B1CED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8" name="Picture 1" descr="C:\Users\Q845159\Desktop\BariaLink\barialink logo.png">
            <a:extLst>
              <a:ext uri="{FF2B5EF4-FFF2-40B4-BE49-F238E27FC236}">
                <a16:creationId xmlns:a16="http://schemas.microsoft.com/office/drawing/2014/main" id="{B958C21E-0F91-4B2E-BF97-0A2A39D9816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715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Introduction</a:t>
            </a:r>
            <a:r>
              <a:rPr lang="nl-BE" dirty="0"/>
              <a:t>–</a:t>
            </a:r>
            <a:r>
              <a:rPr lang="nl-BE" dirty="0" err="1"/>
              <a:t>patient</a:t>
            </a:r>
            <a:r>
              <a:rPr lang="nl-BE" dirty="0"/>
              <a:t> </a:t>
            </a:r>
            <a:r>
              <a:rPr lang="nl-BE" dirty="0" err="1"/>
              <a:t>history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5404" y="1793623"/>
            <a:ext cx="10515600" cy="4807201"/>
          </a:xfrm>
        </p:spPr>
        <p:txBody>
          <a:bodyPr>
            <a:normAutofit/>
          </a:bodyPr>
          <a:lstStyle/>
          <a:p>
            <a:r>
              <a:rPr lang="en-US" dirty="0"/>
              <a:t>Patient: (age, sex)</a:t>
            </a:r>
          </a:p>
          <a:p>
            <a:r>
              <a:rPr lang="en-US" dirty="0"/>
              <a:t>Medical history: (general medical history)</a:t>
            </a:r>
          </a:p>
          <a:p>
            <a:r>
              <a:rPr lang="en-US" dirty="0"/>
              <a:t>Surgical History: (all surgery excluding bariatric surgery)</a:t>
            </a:r>
          </a:p>
          <a:p>
            <a:r>
              <a:rPr lang="en-US" dirty="0"/>
              <a:t>Bariatric Surgery: </a:t>
            </a:r>
          </a:p>
          <a:p>
            <a:pPr lvl="2"/>
            <a:r>
              <a:rPr lang="en-US" dirty="0"/>
              <a:t>Weight evolution (weight, BMI)</a:t>
            </a:r>
          </a:p>
          <a:p>
            <a:pPr lvl="2"/>
            <a:r>
              <a:rPr lang="en-US" dirty="0"/>
              <a:t>Eating pattern/daily intake</a:t>
            </a:r>
          </a:p>
          <a:p>
            <a:pPr lvl="2"/>
            <a:r>
              <a:rPr lang="en-US" dirty="0"/>
              <a:t>Complications</a:t>
            </a:r>
          </a:p>
          <a:p>
            <a:pPr lvl="2"/>
            <a:r>
              <a:rPr lang="en-US" dirty="0"/>
              <a:t>Symptoms patient</a:t>
            </a:r>
          </a:p>
          <a:p>
            <a:pPr lvl="2"/>
            <a:r>
              <a:rPr lang="en-US" dirty="0"/>
              <a:t>Medication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Picture 1" descr="C:\Users\Q845159\Desktop\BariaLink\barialink 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10092706" y="5600550"/>
            <a:ext cx="2382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/>
              <a:t>LOGO HOSPITAL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48823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Postoperative</a:t>
            </a:r>
            <a:r>
              <a:rPr lang="nl-BE" dirty="0"/>
              <a:t> </a:t>
            </a:r>
            <a:r>
              <a:rPr lang="nl-BE" dirty="0" err="1"/>
              <a:t>examinations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314" y="2452915"/>
            <a:ext cx="2507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/>
              <a:t>Insert</a:t>
            </a:r>
            <a:r>
              <a:rPr lang="nl-BE" dirty="0"/>
              <a:t> video examination</a:t>
            </a:r>
            <a:endParaRPr lang="en-US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040140" y="5588403"/>
            <a:ext cx="183556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BE" sz="3200" b="1" dirty="0">
                <a:solidFill>
                  <a:prstClr val="black"/>
                </a:solidFill>
              </a:rPr>
              <a:t>LOGO </a:t>
            </a:r>
          </a:p>
          <a:p>
            <a:pPr lvl="0"/>
            <a:r>
              <a:rPr lang="nl-BE" sz="3200" b="1" dirty="0">
                <a:solidFill>
                  <a:prstClr val="black"/>
                </a:solidFill>
              </a:rPr>
              <a:t>HOSPITAL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73153BC7-5572-48C8-B425-D98530EFE3B0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10" name="Picture 1" descr="C:\Users\Q845159\Desktop\BariaLink\barialink logo.png">
            <a:extLst>
              <a:ext uri="{FF2B5EF4-FFF2-40B4-BE49-F238E27FC236}">
                <a16:creationId xmlns:a16="http://schemas.microsoft.com/office/drawing/2014/main" id="{A3B29100-60CE-40E8-AC5B-86905C466C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9436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Patient</a:t>
            </a:r>
            <a:r>
              <a:rPr lang="nl-BE" dirty="0"/>
              <a:t> Follow-up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5404" y="1793623"/>
            <a:ext cx="10515600" cy="4807201"/>
          </a:xfrm>
        </p:spPr>
        <p:txBody>
          <a:bodyPr>
            <a:normAutofit/>
          </a:bodyPr>
          <a:lstStyle/>
          <a:p>
            <a:r>
              <a:rPr lang="en-US" dirty="0"/>
              <a:t>Patient Follow-up :</a:t>
            </a:r>
          </a:p>
          <a:p>
            <a:pPr lvl="1"/>
            <a:r>
              <a:rPr lang="en-US" dirty="0"/>
              <a:t>Follow-up 6 weeks</a:t>
            </a:r>
          </a:p>
          <a:p>
            <a:pPr lvl="1"/>
            <a:r>
              <a:rPr lang="en-US" dirty="0"/>
              <a:t>Follow-up 6 months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kstvak 4"/>
          <p:cNvSpPr txBox="1"/>
          <p:nvPr/>
        </p:nvSpPr>
        <p:spPr>
          <a:xfrm>
            <a:off x="9809421" y="5600550"/>
            <a:ext cx="2382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>
                <a:solidFill>
                  <a:prstClr val="black"/>
                </a:solidFill>
              </a:rPr>
              <a:t>LOGO HOSPITAL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F816EA-B377-435A-AB90-E584E1E35087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8" name="Picture 1" descr="C:\Users\Q845159\Desktop\BariaLink\barialink logo.png">
            <a:extLst>
              <a:ext uri="{FF2B5EF4-FFF2-40B4-BE49-F238E27FC236}">
                <a16:creationId xmlns:a16="http://schemas.microsoft.com/office/drawing/2014/main" id="{9F647E58-6136-4486-8E78-6493BE159F7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126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Preoperative</a:t>
            </a:r>
            <a:r>
              <a:rPr lang="nl-BE" dirty="0"/>
              <a:t> </a:t>
            </a:r>
            <a:r>
              <a:rPr lang="nl-BE" dirty="0" err="1"/>
              <a:t>examinations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5222" y="1793623"/>
            <a:ext cx="10515600" cy="4807201"/>
          </a:xfrm>
        </p:spPr>
        <p:txBody>
          <a:bodyPr>
            <a:normAutofit/>
          </a:bodyPr>
          <a:lstStyle/>
          <a:p>
            <a:r>
              <a:rPr lang="en-US" dirty="0"/>
              <a:t>Examinations : </a:t>
            </a:r>
          </a:p>
          <a:p>
            <a:pPr lvl="1"/>
            <a:r>
              <a:rPr lang="en-US" dirty="0"/>
              <a:t>Endoscopy images/video</a:t>
            </a:r>
          </a:p>
          <a:p>
            <a:pPr lvl="1"/>
            <a:r>
              <a:rPr lang="en-US" dirty="0"/>
              <a:t>CT scans</a:t>
            </a:r>
          </a:p>
          <a:p>
            <a:pPr lvl="1"/>
            <a:r>
              <a:rPr lang="en-US" dirty="0"/>
              <a:t>RX swallow test</a:t>
            </a:r>
          </a:p>
          <a:p>
            <a:pPr lvl="1"/>
            <a:r>
              <a:rPr lang="en-US" dirty="0"/>
              <a:t>Lab results</a:t>
            </a:r>
          </a:p>
          <a:p>
            <a:pPr lvl="1"/>
            <a:r>
              <a:rPr lang="en-US" dirty="0"/>
              <a:t>Other? 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9991107" y="5600550"/>
            <a:ext cx="2382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>
                <a:solidFill>
                  <a:prstClr val="black"/>
                </a:solidFill>
              </a:rPr>
              <a:t>LOGO HOSPITAL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E43615-82C4-4D30-BE9E-77A5FC5A4FD2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8" name="Picture 1" descr="C:\Users\Q845159\Desktop\BariaLink\barialink logo.png">
            <a:extLst>
              <a:ext uri="{FF2B5EF4-FFF2-40B4-BE49-F238E27FC236}">
                <a16:creationId xmlns:a16="http://schemas.microsoft.com/office/drawing/2014/main" id="{2EBD8712-2926-41D3-B4F5-05D2BF2CDB5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375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Preoperative</a:t>
            </a:r>
            <a:r>
              <a:rPr lang="nl-BE" dirty="0"/>
              <a:t> </a:t>
            </a:r>
            <a:r>
              <a:rPr lang="nl-BE" dirty="0" err="1"/>
              <a:t>examinations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6343" y="2351314"/>
            <a:ext cx="250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/>
              <a:t>Insert</a:t>
            </a:r>
            <a:r>
              <a:rPr lang="nl-BE" dirty="0"/>
              <a:t> video examination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5907" y="5516764"/>
            <a:ext cx="2133785" cy="1341236"/>
          </a:xfrm>
          <a:prstGeom prst="rect">
            <a:avLst/>
          </a:prstGeom>
        </p:spPr>
      </p:pic>
      <p:sp>
        <p:nvSpPr>
          <p:cNvPr id="8" name="TextBox 5">
            <a:extLst>
              <a:ext uri="{FF2B5EF4-FFF2-40B4-BE49-F238E27FC236}">
                <a16:creationId xmlns:a16="http://schemas.microsoft.com/office/drawing/2014/main" id="{E35F420F-DD53-4144-86B5-0443AB64EC99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10" name="Picture 1" descr="C:\Users\Q845159\Desktop\BariaLink\barialink logo.png">
            <a:extLst>
              <a:ext uri="{FF2B5EF4-FFF2-40B4-BE49-F238E27FC236}">
                <a16:creationId xmlns:a16="http://schemas.microsoft.com/office/drawing/2014/main" id="{B245EEAE-8E94-434C-A644-3163A98B23D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659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Preoperative</a:t>
            </a:r>
            <a:r>
              <a:rPr lang="nl-BE" dirty="0"/>
              <a:t> </a:t>
            </a:r>
            <a:r>
              <a:rPr lang="nl-BE" dirty="0" err="1"/>
              <a:t>examinations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5999" y="2249715"/>
            <a:ext cx="2507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err="1"/>
              <a:t>Insert</a:t>
            </a:r>
            <a:r>
              <a:rPr lang="nl-BE" dirty="0"/>
              <a:t> video examination</a:t>
            </a:r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935" y="5516764"/>
            <a:ext cx="2133785" cy="1341236"/>
          </a:xfrm>
          <a:prstGeom prst="rect">
            <a:avLst/>
          </a:prstGeom>
        </p:spPr>
      </p:pic>
      <p:sp>
        <p:nvSpPr>
          <p:cNvPr id="10" name="TextBox 5">
            <a:extLst>
              <a:ext uri="{FF2B5EF4-FFF2-40B4-BE49-F238E27FC236}">
                <a16:creationId xmlns:a16="http://schemas.microsoft.com/office/drawing/2014/main" id="{5AB6F3D0-5F1D-49C3-B4E2-9D097E6E3BF1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8" name="Picture 1" descr="C:\Users\Q845159\Desktop\BariaLink\barialink logo.png">
            <a:extLst>
              <a:ext uri="{FF2B5EF4-FFF2-40B4-BE49-F238E27FC236}">
                <a16:creationId xmlns:a16="http://schemas.microsoft.com/office/drawing/2014/main" id="{C0D98349-5F83-4967-9FB1-70C252CA6C1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362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924" y="401440"/>
            <a:ext cx="7940186" cy="829932"/>
          </a:xfrm>
        </p:spPr>
        <p:txBody>
          <a:bodyPr>
            <a:normAutofit fontScale="90000"/>
          </a:bodyPr>
          <a:lstStyle/>
          <a:p>
            <a:r>
              <a:rPr lang="nl-BE" dirty="0" err="1"/>
              <a:t>Discussion</a:t>
            </a:r>
            <a:r>
              <a:rPr lang="nl-BE" dirty="0"/>
              <a:t> </a:t>
            </a:r>
            <a:r>
              <a:rPr lang="nl-BE" dirty="0" err="1"/>
              <a:t>results</a:t>
            </a:r>
            <a:r>
              <a:rPr lang="nl-BE" dirty="0"/>
              <a:t> </a:t>
            </a:r>
            <a:r>
              <a:rPr lang="nl-BE" dirty="0" err="1"/>
              <a:t>preoperative</a:t>
            </a:r>
            <a:r>
              <a:rPr lang="nl-BE" dirty="0"/>
              <a:t> </a:t>
            </a:r>
            <a:r>
              <a:rPr lang="nl-BE" dirty="0" err="1"/>
              <a:t>examinations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5404" y="1793623"/>
            <a:ext cx="10515600" cy="4807201"/>
          </a:xfrm>
        </p:spPr>
        <p:txBody>
          <a:bodyPr>
            <a:normAutofit/>
          </a:bodyPr>
          <a:lstStyle/>
          <a:p>
            <a:r>
              <a:rPr lang="nl-BE" dirty="0"/>
              <a:t>Summary of the </a:t>
            </a:r>
            <a:r>
              <a:rPr lang="nl-BE" dirty="0" err="1"/>
              <a:t>investigations</a:t>
            </a:r>
            <a:endParaRPr lang="nl-BE" dirty="0"/>
          </a:p>
          <a:p>
            <a:endParaRPr lang="nl-BE" dirty="0"/>
          </a:p>
          <a:p>
            <a:r>
              <a:rPr lang="nl-BE" dirty="0" err="1"/>
              <a:t>Discussion</a:t>
            </a:r>
            <a:r>
              <a:rPr lang="nl-BE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5" name="Tekstvak 4"/>
          <p:cNvSpPr txBox="1"/>
          <p:nvPr/>
        </p:nvSpPr>
        <p:spPr>
          <a:xfrm>
            <a:off x="10107221" y="5600550"/>
            <a:ext cx="2382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/>
              <a:t>LOGO HOSPITAL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380F1A-3D63-49B7-81A3-A2B6666D19B7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8" name="Picture 1" descr="C:\Users\Q845159\Desktop\BariaLink\barialink logo.png">
            <a:extLst>
              <a:ext uri="{FF2B5EF4-FFF2-40B4-BE49-F238E27FC236}">
                <a16:creationId xmlns:a16="http://schemas.microsoft.com/office/drawing/2014/main" id="{EC428B96-1421-4DE9-BAD7-2D4CBAD7E2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2903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924" y="401440"/>
            <a:ext cx="7940186" cy="829932"/>
          </a:xfrm>
        </p:spPr>
        <p:txBody>
          <a:bodyPr>
            <a:normAutofit/>
          </a:bodyPr>
          <a:lstStyle/>
          <a:p>
            <a:r>
              <a:rPr lang="nl-BE" dirty="0"/>
              <a:t>Treatment options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5404" y="1793623"/>
            <a:ext cx="10515600" cy="4807201"/>
          </a:xfrm>
        </p:spPr>
        <p:txBody>
          <a:bodyPr>
            <a:normAutofit/>
          </a:bodyPr>
          <a:lstStyle/>
          <a:p>
            <a:r>
              <a:rPr lang="en-US" dirty="0"/>
              <a:t>Next steps</a:t>
            </a:r>
          </a:p>
          <a:p>
            <a:pPr lvl="1"/>
            <a:r>
              <a:rPr lang="en-US" dirty="0"/>
              <a:t>Treatment </a:t>
            </a:r>
          </a:p>
          <a:p>
            <a:pPr lvl="2"/>
            <a:r>
              <a:rPr lang="nl-BE" dirty="0" err="1"/>
              <a:t>Conservative</a:t>
            </a:r>
            <a:r>
              <a:rPr lang="nl-BE" dirty="0"/>
              <a:t> ?</a:t>
            </a:r>
          </a:p>
          <a:p>
            <a:pPr lvl="2"/>
            <a:r>
              <a:rPr lang="nl-BE" dirty="0" err="1"/>
              <a:t>Surgical</a:t>
            </a:r>
            <a:r>
              <a:rPr lang="nl-BE" dirty="0"/>
              <a:t> ?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If surgical intervention is decided</a:t>
            </a:r>
          </a:p>
          <a:p>
            <a:pPr lvl="2"/>
            <a:r>
              <a:rPr lang="en-US" dirty="0"/>
              <a:t>Which type of bariatric intervention is preferred?</a:t>
            </a:r>
          </a:p>
          <a:p>
            <a:pPr lvl="2"/>
            <a:r>
              <a:rPr lang="nl-BE" dirty="0" err="1"/>
              <a:t>Other</a:t>
            </a:r>
            <a:r>
              <a:rPr lang="nl-BE" dirty="0"/>
              <a:t> </a:t>
            </a:r>
            <a:r>
              <a:rPr lang="nl-BE" dirty="0" err="1"/>
              <a:t>surgical</a:t>
            </a:r>
            <a:r>
              <a:rPr lang="nl-BE" dirty="0"/>
              <a:t> </a:t>
            </a:r>
            <a:r>
              <a:rPr lang="nl-BE" dirty="0" err="1"/>
              <a:t>alternatives</a:t>
            </a:r>
            <a:r>
              <a:rPr lang="nl-BE" dirty="0"/>
              <a:t> ?</a:t>
            </a:r>
            <a:endParaRPr lang="en-US" dirty="0"/>
          </a:p>
        </p:txBody>
      </p:sp>
      <p:sp>
        <p:nvSpPr>
          <p:cNvPr id="5" name="Tekstvak 4"/>
          <p:cNvSpPr txBox="1"/>
          <p:nvPr/>
        </p:nvSpPr>
        <p:spPr>
          <a:xfrm>
            <a:off x="10020135" y="5600550"/>
            <a:ext cx="2382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>
                <a:solidFill>
                  <a:prstClr val="black"/>
                </a:solidFill>
              </a:rPr>
              <a:t>LOGO HOSPITAL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715EA6-5E78-45EC-83D5-35A36A88DAAC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8" name="Picture 1" descr="C:\Users\Q845159\Desktop\BariaLink\barialink logo.png">
            <a:extLst>
              <a:ext uri="{FF2B5EF4-FFF2-40B4-BE49-F238E27FC236}">
                <a16:creationId xmlns:a16="http://schemas.microsoft.com/office/drawing/2014/main" id="{BB356644-2518-4F7E-B8F9-7F9BBAA4F62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3397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geronde rechthoek 4"/>
          <p:cNvSpPr/>
          <p:nvPr/>
        </p:nvSpPr>
        <p:spPr>
          <a:xfrm>
            <a:off x="0" y="4595702"/>
            <a:ext cx="12389716" cy="1930400"/>
          </a:xfrm>
          <a:prstGeom prst="roundRect">
            <a:avLst/>
          </a:prstGeom>
          <a:solidFill>
            <a:srgbClr val="1B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dirty="0">
              <a:solidFill>
                <a:prstClr val="white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32577" y="3106329"/>
            <a:ext cx="10912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</a:rPr>
              <a:t>Title</a:t>
            </a:r>
          </a:p>
          <a:p>
            <a:pPr algn="ctr"/>
            <a:r>
              <a:rPr lang="en-US" sz="2400" b="1" dirty="0" err="1">
                <a:solidFill>
                  <a:srgbClr val="000000"/>
                </a:solidFill>
              </a:rPr>
              <a:t>Peroperative</a:t>
            </a:r>
            <a:r>
              <a:rPr lang="en-US" sz="2400" b="1" dirty="0">
                <a:solidFill>
                  <a:srgbClr val="000000"/>
                </a:solidFill>
              </a:rPr>
              <a:t> case  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0349346" y="4970882"/>
            <a:ext cx="167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>
                <a:solidFill>
                  <a:prstClr val="white"/>
                </a:solidFill>
              </a:rPr>
              <a:t>Logo </a:t>
            </a:r>
            <a:r>
              <a:rPr lang="nl-BE" sz="3200" b="1" dirty="0" err="1">
                <a:solidFill>
                  <a:prstClr val="white"/>
                </a:solidFill>
              </a:rPr>
              <a:t>Hospital</a:t>
            </a:r>
            <a:endParaRPr lang="nl-BE" sz="3200" b="1" dirty="0">
              <a:solidFill>
                <a:prstClr val="white"/>
              </a:solidFill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8E15D81-0F1E-459C-B1CC-F8611AB7A69B}"/>
              </a:ext>
            </a:extLst>
          </p:cNvPr>
          <p:cNvSpPr txBox="1"/>
          <p:nvPr/>
        </p:nvSpPr>
        <p:spPr>
          <a:xfrm>
            <a:off x="136379" y="4822369"/>
            <a:ext cx="781613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br>
              <a:rPr lang="nl-BE" dirty="0">
                <a:solidFill>
                  <a:srgbClr val="544A3B"/>
                </a:solidFill>
              </a:rPr>
            </a:br>
            <a:endParaRPr lang="nl-BE" dirty="0">
              <a:solidFill>
                <a:srgbClr val="544A3B"/>
              </a:solidFill>
            </a:endParaRPr>
          </a:p>
          <a:p>
            <a:endParaRPr lang="nl-BE" dirty="0">
              <a:solidFill>
                <a:prstClr val="white"/>
              </a:solidFill>
            </a:endParaRPr>
          </a:p>
          <a:p>
            <a:r>
              <a:rPr lang="nl-BE" dirty="0" err="1">
                <a:solidFill>
                  <a:prstClr val="white"/>
                </a:solidFill>
              </a:rPr>
              <a:t>th</a:t>
            </a:r>
            <a:r>
              <a:rPr lang="nl-BE" dirty="0">
                <a:solidFill>
                  <a:prstClr val="white"/>
                </a:solidFill>
              </a:rPr>
              <a:t> BARIALINK Academy - //2020</a:t>
            </a:r>
          </a:p>
        </p:txBody>
      </p:sp>
      <p:pic>
        <p:nvPicPr>
          <p:cNvPr id="7" name="Afbeelding 2" descr="barialink logo">
            <a:extLst>
              <a:ext uri="{FF2B5EF4-FFF2-40B4-BE49-F238E27FC236}">
                <a16:creationId xmlns:a16="http://schemas.microsoft.com/office/drawing/2014/main" id="{733948A9-4D18-4C00-9394-65C01B64E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031" y="516331"/>
            <a:ext cx="2698682" cy="1285991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7650C837-EEBC-477E-93E1-08FEA93F1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948" y="516529"/>
            <a:ext cx="4043894" cy="1288020"/>
          </a:xfrm>
          <a:prstGeom prst="rect">
            <a:avLst/>
          </a:prstGeom>
          <a:ln w="19050"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19091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Introduction</a:t>
            </a:r>
            <a:r>
              <a:rPr lang="nl-BE" dirty="0"/>
              <a:t>–</a:t>
            </a:r>
            <a:r>
              <a:rPr lang="nl-BE" dirty="0" err="1"/>
              <a:t>patient</a:t>
            </a:r>
            <a:r>
              <a:rPr lang="nl-BE" dirty="0"/>
              <a:t> </a:t>
            </a:r>
            <a:r>
              <a:rPr lang="nl-BE" dirty="0" err="1"/>
              <a:t>history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5404" y="1793623"/>
            <a:ext cx="10515600" cy="4807201"/>
          </a:xfrm>
        </p:spPr>
        <p:txBody>
          <a:bodyPr>
            <a:normAutofit/>
          </a:bodyPr>
          <a:lstStyle/>
          <a:p>
            <a:r>
              <a:rPr lang="en-US" dirty="0"/>
              <a:t>Patient: (age, sex)</a:t>
            </a:r>
          </a:p>
          <a:p>
            <a:r>
              <a:rPr lang="en-US" dirty="0"/>
              <a:t>Medical history: (general medical history)</a:t>
            </a:r>
          </a:p>
          <a:p>
            <a:r>
              <a:rPr lang="en-US" dirty="0"/>
              <a:t>Surgical History: (all surgery excluding bariatric surgery)</a:t>
            </a:r>
          </a:p>
          <a:p>
            <a:r>
              <a:rPr lang="en-US" dirty="0"/>
              <a:t>Bariatric Surgery: </a:t>
            </a:r>
          </a:p>
          <a:p>
            <a:pPr lvl="2"/>
            <a:r>
              <a:rPr lang="en-US" dirty="0"/>
              <a:t>Weight evolution (weight, BMI)</a:t>
            </a:r>
          </a:p>
          <a:p>
            <a:pPr lvl="2"/>
            <a:r>
              <a:rPr lang="en-US" dirty="0"/>
              <a:t>Eating pattern/daily intake</a:t>
            </a:r>
          </a:p>
          <a:p>
            <a:pPr lvl="2"/>
            <a:r>
              <a:rPr lang="en-US" dirty="0"/>
              <a:t>Complications</a:t>
            </a:r>
          </a:p>
          <a:p>
            <a:pPr lvl="2"/>
            <a:r>
              <a:rPr lang="en-US" dirty="0"/>
              <a:t>Symptoms patient</a:t>
            </a:r>
          </a:p>
          <a:p>
            <a:pPr lvl="2"/>
            <a:r>
              <a:rPr lang="en-US" dirty="0"/>
              <a:t>Medication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5" name="Tekstvak 4"/>
          <p:cNvSpPr txBox="1"/>
          <p:nvPr/>
        </p:nvSpPr>
        <p:spPr>
          <a:xfrm>
            <a:off x="10063679" y="5600550"/>
            <a:ext cx="2382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/>
              <a:t>LOGO HOSPITAL</a:t>
            </a: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23A0A71F-CEA5-41BC-8385-13017FBDD28A}"/>
              </a:ext>
            </a:extLst>
          </p:cNvPr>
          <p:cNvSpPr txBox="1"/>
          <p:nvPr/>
        </p:nvSpPr>
        <p:spPr>
          <a:xfrm>
            <a:off x="113923" y="6446935"/>
            <a:ext cx="7584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400" dirty="0" err="1"/>
              <a:t>Title</a:t>
            </a:r>
            <a:endParaRPr lang="en-US" sz="1400" dirty="0"/>
          </a:p>
        </p:txBody>
      </p:sp>
      <p:pic>
        <p:nvPicPr>
          <p:cNvPr id="7" name="Picture 1" descr="C:\Users\Q845159\Desktop\BariaLink\barialink logo.png">
            <a:extLst>
              <a:ext uri="{FF2B5EF4-FFF2-40B4-BE49-F238E27FC236}">
                <a16:creationId xmlns:a16="http://schemas.microsoft.com/office/drawing/2014/main" id="{56EAF085-BCBB-497C-A213-C4C49312EA7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97" y="120745"/>
            <a:ext cx="2233813" cy="1267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9735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&quot;/&gt;&lt;property id=&quot;20307&quot; value=&quot;513&quot;/&gt;&lt;/object&gt;&lt;object type=&quot;3&quot; unique_id=&quot;10005&quot;&gt;&lt;property id=&quot;20148&quot; value=&quot;5&quot;/&gt;&lt;property id=&quot;20300&quot; value=&quot;Slide 2 - &amp;quot;Introduction–patient history&amp;quot;&quot;/&gt;&lt;property id=&quot;20307&quot; value=&quot;496&quot;/&gt;&lt;/object&gt;&lt;object type=&quot;3&quot; unique_id=&quot;10006&quot;&gt;&lt;property id=&quot;20148&quot; value=&quot;5&quot;/&gt;&lt;property id=&quot;20300&quot; value=&quot;Slide 3 - &amp;quot;Preoperative examinations&amp;quot;&quot;/&gt;&lt;property id=&quot;20307&quot; value=&quot;518&quot;/&gt;&lt;/object&gt;&lt;object type=&quot;3&quot; unique_id=&quot;10007&quot;&gt;&lt;property id=&quot;20148&quot; value=&quot;5&quot;/&gt;&lt;property id=&quot;20300&quot; value=&quot;Slide 4 - &amp;quot;Preoperative examinations&amp;quot;&quot;/&gt;&lt;property id=&quot;20307&quot; value=&quot;519&quot;/&gt;&lt;/object&gt;&lt;object type=&quot;3&quot; unique_id=&quot;10008&quot;&gt;&lt;property id=&quot;20148&quot; value=&quot;5&quot;/&gt;&lt;property id=&quot;20300&quot; value=&quot;Slide 5 - &amp;quot;Preoperative examinations&amp;quot;&quot;/&gt;&lt;property id=&quot;20307&quot; value=&quot;520&quot;/&gt;&lt;/object&gt;&lt;object type=&quot;3&quot; unique_id=&quot;10009&quot;&gt;&lt;property id=&quot;20148&quot; value=&quot;5&quot;/&gt;&lt;property id=&quot;20300&quot; value=&quot;Slide 6 - &amp;quot;Discussion results preoperative examinations&amp;quot;&quot;/&gt;&lt;property id=&quot;20307&quot; value=&quot;498&quot;/&gt;&lt;/object&gt;&lt;object type=&quot;3&quot; unique_id=&quot;10010&quot;&gt;&lt;property id=&quot;20148&quot; value=&quot;5&quot;/&gt;&lt;property id=&quot;20300&quot; value=&quot;Slide 7 - &amp;quot;Treatment options&amp;quot;&quot;/&gt;&lt;property id=&quot;20307&quot; value=&quot;517&quot;/&gt;&lt;/object&gt;&lt;object type=&quot;3&quot; unique_id=&quot;10011&quot;&gt;&lt;property id=&quot;20148&quot; value=&quot;5&quot;/&gt;&lt;property id=&quot;20300&quot; value=&quot;Slide 8&quot;/&gt;&lt;property id=&quot;20307&quot; value=&quot;514&quot;/&gt;&lt;/object&gt;&lt;object type=&quot;3&quot; unique_id=&quot;10012&quot;&gt;&lt;property id=&quot;20148&quot; value=&quot;5&quot;/&gt;&lt;property id=&quot;20300&quot; value=&quot;Slide 9 - &amp;quot;Introduction–patient history&amp;quot;&quot;/&gt;&lt;property id=&quot;20307&quot; value=&quot;507&quot;/&gt;&lt;/object&gt;&lt;object type=&quot;3&quot; unique_id=&quot;10013&quot;&gt;&lt;property id=&quot;20148&quot; value=&quot;5&quot;/&gt;&lt;property id=&quot;20300&quot; value=&quot;Slide 10 - &amp;quot;Preoperative examinations&amp;quot;&quot;/&gt;&lt;property id=&quot;20307&quot; value=&quot;500&quot;/&gt;&lt;/object&gt;&lt;object type=&quot;3&quot; unique_id=&quot;10014&quot;&gt;&lt;property id=&quot;20148&quot; value=&quot;5&quot;/&gt;&lt;property id=&quot;20300&quot; value=&quot;Slide 11 - &amp;quot;Preoperative examinations&amp;quot;&quot;/&gt;&lt;property id=&quot;20307&quot; value=&quot;521&quot;/&gt;&lt;/object&gt;&lt;object type=&quot;3&quot; unique_id=&quot;10015&quot;&gt;&lt;property id=&quot;20148&quot; value=&quot;5&quot;/&gt;&lt;property id=&quot;20300&quot; value=&quot;Slide 12 - &amp;quot;Bariatric procedure&amp;quot;&quot;/&gt;&lt;property id=&quot;20307&quot; value=&quot;501&quot;/&gt;&lt;/object&gt;&lt;object type=&quot;3&quot; unique_id=&quot;10016&quot;&gt;&lt;property id=&quot;20148&quot; value=&quot;5&quot;/&gt;&lt;property id=&quot;20300&quot; value=&quot;Slide 13 - &amp;quot;Bariatric procedure&amp;quot;&quot;/&gt;&lt;property id=&quot;20307&quot; value=&quot;522&quot;/&gt;&lt;/object&gt;&lt;object type=&quot;3&quot; unique_id=&quot;10017&quot;&gt;&lt;property id=&quot;20148&quot; value=&quot;5&quot;/&gt;&lt;property id=&quot;20300&quot; value=&quot;Slide 14&quot;/&gt;&lt;property id=&quot;20307&quot; value=&quot;515&quot;/&gt;&lt;/object&gt;&lt;object type=&quot;3&quot; unique_id=&quot;10018&quot;&gt;&lt;property id=&quot;20148&quot; value=&quot;5&quot;/&gt;&lt;property id=&quot;20300&quot; value=&quot;Slide 15 - &amp;quot;Introduction–patient history&amp;quot;&quot;/&gt;&lt;property id=&quot;20307&quot; value=&quot;509&quot;/&gt;&lt;/object&gt;&lt;object type=&quot;3&quot; unique_id=&quot;10019&quot;&gt;&lt;property id=&quot;20148&quot; value=&quot;5&quot;/&gt;&lt;property id=&quot;20300&quot; value=&quot;Slide 16 - &amp;quot;Preoperative examinations&amp;quot;&quot;/&gt;&lt;property id=&quot;20307&quot; value=&quot;510&quot;/&gt;&lt;/object&gt;&lt;object type=&quot;3&quot; unique_id=&quot;10020&quot;&gt;&lt;property id=&quot;20148&quot; value=&quot;5&quot;/&gt;&lt;property id=&quot;20300&quot; value=&quot;Slide 17 - &amp;quot;Preoperative examinations&amp;quot;&quot;/&gt;&lt;property id=&quot;20307&quot; value=&quot;523&quot;/&gt;&lt;/object&gt;&lt;object type=&quot;3&quot; unique_id=&quot;10021&quot;&gt;&lt;property id=&quot;20148&quot; value=&quot;5&quot;/&gt;&lt;property id=&quot;20300&quot; value=&quot;Slide 18 - &amp;quot;Bariatric procedure&amp;quot;&quot;/&gt;&lt;property id=&quot;20307&quot; value=&quot;524&quot;/&gt;&lt;/object&gt;&lt;object type=&quot;3&quot; unique_id=&quot;10022&quot;&gt;&lt;property id=&quot;20148&quot; value=&quot;5&quot;/&gt;&lt;property id=&quot;20300&quot; value=&quot;Slide 19 - &amp;quot;Postoperative examinations&amp;quot;&quot;/&gt;&lt;property id=&quot;20307&quot; value=&quot;511&quot;/&gt;&lt;/object&gt;&lt;object type=&quot;3&quot; unique_id=&quot;10023&quot;&gt;&lt;property id=&quot;20148&quot; value=&quot;5&quot;/&gt;&lt;property id=&quot;20300&quot; value=&quot;Slide 20 - &amp;quot;Postoperative examinations&amp;quot;&quot;/&gt;&lt;property id=&quot;20307&quot; value=&quot;525&quot;/&gt;&lt;/object&gt;&lt;object type=&quot;3&quot; unique_id=&quot;10024&quot;&gt;&lt;property id=&quot;20148&quot; value=&quot;5&quot;/&gt;&lt;property id=&quot;20300&quot; value=&quot;Slide 21 - &amp;quot;Patient Follow-up&amp;quot;&quot;/&gt;&lt;property id=&quot;20307&quot; value=&quot;526&quot;/&gt;&lt;/object&gt;&lt;/object&gt;&lt;object type=&quot;8&quot; unique_id=&quot;1004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Kantoorthema">
  <a:themeElements>
    <a:clrScheme name="Custom 6">
      <a:dk1>
        <a:srgbClr val="1B5D99"/>
      </a:dk1>
      <a:lt1>
        <a:sysClr val="window" lastClr="FFFFFF"/>
      </a:lt1>
      <a:dk2>
        <a:srgbClr val="1B5D99"/>
      </a:dk2>
      <a:lt2>
        <a:srgbClr val="1B5D99"/>
      </a:lt2>
      <a:accent1>
        <a:srgbClr val="1B5D99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1B5D99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3456</TotalTime>
  <Words>376</Words>
  <Application>Microsoft Office PowerPoint</Application>
  <PresentationFormat>Breedbeeld</PresentationFormat>
  <Paragraphs>148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4</vt:i4>
      </vt:variant>
      <vt:variant>
        <vt:lpstr>Diatitels</vt:lpstr>
      </vt:variant>
      <vt:variant>
        <vt:i4>21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Kantoorthema</vt:lpstr>
      <vt:lpstr>1_Office Theme</vt:lpstr>
      <vt:lpstr>2_Office Theme</vt:lpstr>
      <vt:lpstr>4_Kantoorthema</vt:lpstr>
      <vt:lpstr>PowerPoint-presentatie</vt:lpstr>
      <vt:lpstr>Introduction–patient history</vt:lpstr>
      <vt:lpstr>Preoperative examinations</vt:lpstr>
      <vt:lpstr>Preoperative examinations</vt:lpstr>
      <vt:lpstr>Preoperative examinations</vt:lpstr>
      <vt:lpstr>Discussion results preoperative examinations</vt:lpstr>
      <vt:lpstr>Treatment options</vt:lpstr>
      <vt:lpstr>PowerPoint-presentatie</vt:lpstr>
      <vt:lpstr>Introduction–patient history</vt:lpstr>
      <vt:lpstr>Preoperative examinations</vt:lpstr>
      <vt:lpstr>Preoperative examinations</vt:lpstr>
      <vt:lpstr>Bariatric procedure</vt:lpstr>
      <vt:lpstr>Bariatric procedure</vt:lpstr>
      <vt:lpstr>PowerPoint-presentatie</vt:lpstr>
      <vt:lpstr>Introduction–patient history</vt:lpstr>
      <vt:lpstr>Preoperative examinations</vt:lpstr>
      <vt:lpstr>Preoperative examinations</vt:lpstr>
      <vt:lpstr>Bariatric procedure</vt:lpstr>
      <vt:lpstr>Postoperative examinations</vt:lpstr>
      <vt:lpstr>Postoperative examinations</vt:lpstr>
      <vt:lpstr>Patient Follow-up</vt:lpstr>
    </vt:vector>
  </TitlesOfParts>
  <Company>AZ Sint-Jan Brugge-Oostende 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meeting of the obesity Surgery Academy</dc:title>
  <dc:creator>dr. Kurt Devroe</dc:creator>
  <cp:lastModifiedBy>Petra Tempelaere</cp:lastModifiedBy>
  <cp:revision>266</cp:revision>
  <cp:lastPrinted>2017-09-25T11:29:21Z</cp:lastPrinted>
  <dcterms:created xsi:type="dcterms:W3CDTF">2016-04-21T14:37:09Z</dcterms:created>
  <dcterms:modified xsi:type="dcterms:W3CDTF">2020-01-15T14:35:34Z</dcterms:modified>
</cp:coreProperties>
</file>